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8" r:id="rId3"/>
    <p:sldId id="259" r:id="rId4"/>
    <p:sldId id="260" r:id="rId5"/>
    <p:sldId id="261" r:id="rId6"/>
    <p:sldId id="262" r:id="rId7"/>
    <p:sldId id="271" r:id="rId8"/>
    <p:sldId id="263" r:id="rId9"/>
    <p:sldId id="264" r:id="rId10"/>
    <p:sldId id="265" r:id="rId11"/>
    <p:sldId id="276" r:id="rId12"/>
    <p:sldId id="269" r:id="rId13"/>
    <p:sldId id="270" r:id="rId14"/>
    <p:sldId id="272" r:id="rId15"/>
    <p:sldId id="273" r:id="rId16"/>
    <p:sldId id="275" r:id="rId17"/>
    <p:sldId id="274" r:id="rId18"/>
    <p:sldId id="279" r:id="rId19"/>
    <p:sldId id="280" r:id="rId20"/>
    <p:sldId id="281" r:id="rId21"/>
    <p:sldId id="282" r:id="rId22"/>
    <p:sldId id="27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F01"/>
    <a:srgbClr val="ECFC1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298" autoAdjust="0"/>
    <p:restoredTop sz="86380" autoAdjust="0"/>
  </p:normalViewPr>
  <p:slideViewPr>
    <p:cSldViewPr>
      <p:cViewPr>
        <p:scale>
          <a:sx n="75" d="100"/>
          <a:sy n="75" d="100"/>
        </p:scale>
        <p:origin x="-720" y="-54"/>
      </p:cViewPr>
      <p:guideLst>
        <p:guide orient="horz" pos="2160"/>
        <p:guide pos="2880"/>
      </p:guideLst>
    </p:cSldViewPr>
  </p:slideViewPr>
  <p:outlineViewPr>
    <p:cViewPr>
      <p:scale>
        <a:sx n="33" d="100"/>
        <a:sy n="33" d="100"/>
      </p:scale>
      <p:origin x="240" y="3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71DF3-3FEA-47BF-9566-417E7772D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BDC4F5-00D2-4070-B099-FB809F7030B3}">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cap="none" spc="0" dirty="0" smtClean="0">
              <a:ln/>
              <a:solidFill>
                <a:schemeClr val="accent3"/>
              </a:solidFill>
              <a:effectLst/>
            </a:rPr>
            <a:t>Project Synopsis:</a:t>
          </a:r>
          <a:endParaRPr lang="en-US" sz="1800" b="1" cap="none" spc="0" dirty="0" smtClean="0">
            <a:ln/>
            <a:solidFill>
              <a:schemeClr val="accent3"/>
            </a:solidFill>
            <a:effectLst/>
          </a:endParaRPr>
        </a:p>
      </dgm:t>
    </dgm:pt>
    <dgm:pt modelId="{6762CFD8-B5F0-4756-BBF1-CAA20BFE41CD}" type="parTrans" cxnId="{C9E0224E-519B-4DC8-8CF1-0370B10A0855}">
      <dgm:prSet/>
      <dgm:spPr/>
      <dgm:t>
        <a:bodyPr/>
        <a:lstStyle/>
        <a:p>
          <a:endParaRPr lang="en-US"/>
        </a:p>
      </dgm:t>
    </dgm:pt>
    <dgm:pt modelId="{FB7E0B15-3795-4FD0-9953-C33422674009}" type="sibTrans" cxnId="{C9E0224E-519B-4DC8-8CF1-0370B10A0855}">
      <dgm:prSet/>
      <dgm:spPr/>
      <dgm:t>
        <a:bodyPr/>
        <a:lstStyle/>
        <a:p>
          <a:endParaRPr lang="en-US"/>
        </a:p>
      </dgm:t>
    </dgm:pt>
    <dgm:pt modelId="{C85DD1C1-F936-42D7-8248-712166E861EA}">
      <dgm:prSet custT="1"/>
      <dgm:spPr/>
      <dgm:t>
        <a:bodyPr/>
        <a:lstStyle/>
        <a:p>
          <a:pPr algn="just" rtl="0"/>
          <a:r>
            <a:rPr lang="en-US" sz="2800" dirty="0" smtClean="0"/>
            <a:t>Railway safety is a crucial aspect of rail operation system worldwide. The purpose of our project is to design an  </a:t>
          </a:r>
          <a:r>
            <a:rPr lang="en-US" sz="2800" dirty="0" smtClean="0">
              <a:solidFill>
                <a:schemeClr val="tx1">
                  <a:lumMod val="95000"/>
                  <a:lumOff val="5000"/>
                </a:schemeClr>
              </a:solidFill>
            </a:rPr>
            <a:t>AUTOMATIC RAIL CROSSING SYSTEM</a:t>
          </a:r>
          <a:r>
            <a:rPr lang="en-US" sz="2800" dirty="0" smtClean="0"/>
            <a:t>. This system is capable of  closing the gate/barrier when a train is going to cross the road and the system will be restored to its initial condition  after the train leaves. Thus it saves time and man power and reduces the chance of error.</a:t>
          </a:r>
          <a:endParaRPr lang="en-US" sz="2800" dirty="0"/>
        </a:p>
      </dgm:t>
    </dgm:pt>
    <dgm:pt modelId="{EA12EED2-1659-4DBA-9AEB-28B5EEF50DF9}" type="parTrans" cxnId="{ADF408DC-B5EC-495F-933D-D2B509EEDCA9}">
      <dgm:prSet/>
      <dgm:spPr/>
      <dgm:t>
        <a:bodyPr/>
        <a:lstStyle/>
        <a:p>
          <a:endParaRPr lang="en-US"/>
        </a:p>
      </dgm:t>
    </dgm:pt>
    <dgm:pt modelId="{E95B9AA6-3792-4036-A820-5B099F9A6F0E}" type="sibTrans" cxnId="{ADF408DC-B5EC-495F-933D-D2B509EEDCA9}">
      <dgm:prSet/>
      <dgm:spPr/>
      <dgm:t>
        <a:bodyPr/>
        <a:lstStyle/>
        <a:p>
          <a:endParaRPr lang="en-US"/>
        </a:p>
      </dgm:t>
    </dgm:pt>
    <dgm:pt modelId="{3F6A1BD6-57B6-4001-81A2-A7D0EFF2E722}" type="pres">
      <dgm:prSet presAssocID="{B9071DF3-3FEA-47BF-9566-417E7772D766}" presName="linear" presStyleCnt="0">
        <dgm:presLayoutVars>
          <dgm:animLvl val="lvl"/>
          <dgm:resizeHandles val="exact"/>
        </dgm:presLayoutVars>
      </dgm:prSet>
      <dgm:spPr/>
      <dgm:t>
        <a:bodyPr/>
        <a:lstStyle/>
        <a:p>
          <a:endParaRPr lang="en-US"/>
        </a:p>
      </dgm:t>
    </dgm:pt>
    <dgm:pt modelId="{37A0573F-733F-403C-BBE2-0289390A2D5D}" type="pres">
      <dgm:prSet presAssocID="{19BDC4F5-00D2-4070-B099-FB809F7030B3}" presName="parentText" presStyleLbl="node1" presStyleIdx="0" presStyleCnt="2" custAng="0" custScaleY="31856" custLinFactNeighborY="-25158">
        <dgm:presLayoutVars>
          <dgm:chMax val="0"/>
          <dgm:bulletEnabled val="1"/>
        </dgm:presLayoutVars>
      </dgm:prSet>
      <dgm:spPr/>
      <dgm:t>
        <a:bodyPr/>
        <a:lstStyle/>
        <a:p>
          <a:endParaRPr lang="en-US"/>
        </a:p>
      </dgm:t>
    </dgm:pt>
    <dgm:pt modelId="{85A681B1-EA20-44C2-A324-B6D8876F84F8}" type="pres">
      <dgm:prSet presAssocID="{FB7E0B15-3795-4FD0-9953-C33422674009}" presName="spacer" presStyleCnt="0"/>
      <dgm:spPr/>
    </dgm:pt>
    <dgm:pt modelId="{BEEC090D-AD9C-461B-A8DB-C59259A40DD0}" type="pres">
      <dgm:prSet presAssocID="{C85DD1C1-F936-42D7-8248-712166E861EA}" presName="parentText" presStyleLbl="node1" presStyleIdx="1" presStyleCnt="2" custScaleY="133194" custLinFactY="12582" custLinFactNeighborY="100000">
        <dgm:presLayoutVars>
          <dgm:chMax val="0"/>
          <dgm:bulletEnabled val="1"/>
        </dgm:presLayoutVars>
      </dgm:prSet>
      <dgm:spPr/>
      <dgm:t>
        <a:bodyPr/>
        <a:lstStyle/>
        <a:p>
          <a:endParaRPr lang="en-US"/>
        </a:p>
      </dgm:t>
    </dgm:pt>
  </dgm:ptLst>
  <dgm:cxnLst>
    <dgm:cxn modelId="{ADA0A7F7-FBC3-4C4C-8C35-5DB105C9483A}" type="presOf" srcId="{19BDC4F5-00D2-4070-B099-FB809F7030B3}" destId="{37A0573F-733F-403C-BBE2-0289390A2D5D}" srcOrd="0" destOrd="0" presId="urn:microsoft.com/office/officeart/2005/8/layout/vList2"/>
    <dgm:cxn modelId="{C9E0224E-519B-4DC8-8CF1-0370B10A0855}" srcId="{B9071DF3-3FEA-47BF-9566-417E7772D766}" destId="{19BDC4F5-00D2-4070-B099-FB809F7030B3}" srcOrd="0" destOrd="0" parTransId="{6762CFD8-B5F0-4756-BBF1-CAA20BFE41CD}" sibTransId="{FB7E0B15-3795-4FD0-9953-C33422674009}"/>
    <dgm:cxn modelId="{ADF408DC-B5EC-495F-933D-D2B509EEDCA9}" srcId="{B9071DF3-3FEA-47BF-9566-417E7772D766}" destId="{C85DD1C1-F936-42D7-8248-712166E861EA}" srcOrd="1" destOrd="0" parTransId="{EA12EED2-1659-4DBA-9AEB-28B5EEF50DF9}" sibTransId="{E95B9AA6-3792-4036-A820-5B099F9A6F0E}"/>
    <dgm:cxn modelId="{39BF5C7A-5C4A-4843-B0A9-FE894AEAC0F4}" type="presOf" srcId="{C85DD1C1-F936-42D7-8248-712166E861EA}" destId="{BEEC090D-AD9C-461B-A8DB-C59259A40DD0}" srcOrd="0" destOrd="0" presId="urn:microsoft.com/office/officeart/2005/8/layout/vList2"/>
    <dgm:cxn modelId="{F6291A39-DB49-405D-BFEC-BFAF5FA66967}" type="presOf" srcId="{B9071DF3-3FEA-47BF-9566-417E7772D766}" destId="{3F6A1BD6-57B6-4001-81A2-A7D0EFF2E722}" srcOrd="0" destOrd="0" presId="urn:microsoft.com/office/officeart/2005/8/layout/vList2"/>
    <dgm:cxn modelId="{A3943922-8806-4228-B935-787474AEC1C8}" type="presParOf" srcId="{3F6A1BD6-57B6-4001-81A2-A7D0EFF2E722}" destId="{37A0573F-733F-403C-BBE2-0289390A2D5D}" srcOrd="0" destOrd="0" presId="urn:microsoft.com/office/officeart/2005/8/layout/vList2"/>
    <dgm:cxn modelId="{7DDAA96F-CAED-4421-A5B1-35EC8EEEC9CF}" type="presParOf" srcId="{3F6A1BD6-57B6-4001-81A2-A7D0EFF2E722}" destId="{85A681B1-EA20-44C2-A324-B6D8876F84F8}" srcOrd="1" destOrd="0" presId="urn:microsoft.com/office/officeart/2005/8/layout/vList2"/>
    <dgm:cxn modelId="{E25C1B5E-B00A-4AA5-AB16-94D2357404F0}" type="presParOf" srcId="{3F6A1BD6-57B6-4001-81A2-A7D0EFF2E722}" destId="{BEEC090D-AD9C-461B-A8DB-C59259A40DD0}"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6495B-3345-4757-8636-39803E87BC8F}" type="datetimeFigureOut">
              <a:rPr lang="en-US" smtClean="0"/>
              <a:pPr/>
              <a:t>04-Jun-11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81605-C275-45D8-BA9E-D301318DD4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81605-C275-45D8-BA9E-D301318DD4E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81605-C275-45D8-BA9E-D301318DD4E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81605-C275-45D8-BA9E-D301318DD4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1143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5214CA0-4B2D-4260-85B7-AB64045F1441}" type="datetimeFigureOut">
              <a:rPr lang="en-US"/>
              <a:pPr>
                <a:defRPr/>
              </a:pPr>
              <a:t>04-Jun-11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2E01B-07BF-4B7E-88E3-0FA8BF19FC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12FDC3-4EDA-4108-A5C9-E8C8FCF304F7}" type="datetimeFigureOut">
              <a:rPr lang="en-US"/>
              <a:pPr>
                <a:defRPr/>
              </a:pPr>
              <a:t>04-Jun-11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C03B4-DDAB-4006-AAC3-F33B0E420C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5A5762-F14D-4A3F-9FBC-7F6C96B355C8}" type="datetimeFigureOut">
              <a:rPr lang="en-US"/>
              <a:pPr>
                <a:defRPr/>
              </a:pPr>
              <a:t>04-Jun-11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B4DCF-00E7-4B5E-9DDA-00BC269363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9D1B8-D084-48D3-B702-A35472532B4C}" type="datetimeFigureOut">
              <a:rPr lang="en-US"/>
              <a:pPr>
                <a:defRPr/>
              </a:pPr>
              <a:t>04-Jun-11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A86C6-259A-43E0-A3DD-0DFA14BC01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75E753-0045-4BE2-98C8-C5C208194ED6}" type="datetimeFigureOut">
              <a:rPr lang="en-US"/>
              <a:pPr>
                <a:defRPr/>
              </a:pPr>
              <a:t>04-Jun-11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3E8DC3-00CB-499E-BCBF-41EFC7DC6A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762997-27ED-424D-B797-E6DB47F1555A}" type="datetimeFigureOut">
              <a:rPr lang="en-US"/>
              <a:pPr>
                <a:defRPr/>
              </a:pPr>
              <a:t>04-Jun-11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6DC61A-4458-4BE4-A110-01546114C4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452A6F-8A6C-4E91-ABD2-4A8E74147F26}" type="datetimeFigureOut">
              <a:rPr lang="en-US"/>
              <a:pPr>
                <a:defRPr/>
              </a:pPr>
              <a:t>04-Jun-11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14CBE0-2B4C-4AC7-8AB2-4E56AB82E3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3171E7-A21B-47C4-AE35-04BB4D66AF77}" type="datetimeFigureOut">
              <a:rPr lang="en-US"/>
              <a:pPr>
                <a:defRPr/>
              </a:pPr>
              <a:t>04-Jun-11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650111-24E0-487D-A93D-2ADA9C1B1F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8997F4-72C0-4E0B-AFAE-C442FCFB228E}" type="datetimeFigureOut">
              <a:rPr lang="en-US"/>
              <a:pPr>
                <a:defRPr/>
              </a:pPr>
              <a:t>04-Jun-11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F9E701-1039-4E30-A4DD-EC6D092F20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4AF60-CF61-42EB-A87A-F2910387566E}" type="datetimeFigureOut">
              <a:rPr lang="en-US"/>
              <a:pPr>
                <a:defRPr/>
              </a:pPr>
              <a:t>04-Jun-11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D85B6-AB61-42AA-AA9B-6499F108AB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DED634-132B-4176-81F7-BC464ADEB293}" type="datetimeFigureOut">
              <a:rPr lang="en-US"/>
              <a:pPr>
                <a:defRPr/>
              </a:pPr>
              <a:t>04-Jun-11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7E4D34-0B1F-4B9D-BA42-7F457ADCEC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58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6906614-EC55-456E-8676-F58E9B8B571B}" type="datetimeFigureOut">
              <a:rPr lang="en-US"/>
              <a:pPr>
                <a:defRPr/>
              </a:pPr>
              <a:t>04-Jun-11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A87BF71-DEC3-4FE4-8E61-8936FC1DFA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391400" cy="2667000"/>
          </a:xfrm>
        </p:spPr>
        <p:txBody>
          <a:bodyPr/>
          <a:lstStyle/>
          <a:p>
            <a:r>
              <a:rPr lang="en-US" sz="5400" dirty="0" smtClean="0">
                <a:latin typeface="Algerian" pitchFamily="82" charset="0"/>
              </a:rPr>
              <a:t>AUTOMATIC   RAILWAY GATE   CONTROL   SYSTE</a:t>
            </a:r>
            <a:r>
              <a:rPr lang="en-US" sz="5400" b="1" dirty="0" smtClean="0">
                <a:latin typeface="Algerian" pitchFamily="82" charset="0"/>
              </a:rPr>
              <a:t>M</a:t>
            </a:r>
            <a:endParaRPr lang="en-US" sz="5400" b="1"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076057"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FEATURES OF THE SYSTEM:</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a:off x="304800" y="1905000"/>
            <a:ext cx="7620000" cy="3416320"/>
          </a:xfrm>
          <a:prstGeom prst="rect">
            <a:avLst/>
          </a:prstGeom>
        </p:spPr>
        <p:txBody>
          <a:bodyPr wrap="square">
            <a:spAutoFit/>
          </a:bodyPr>
          <a:lstStyle/>
          <a:p>
            <a:pPr marL="514350" indent="-514350">
              <a:buAutoNum type="arabicPeriod"/>
            </a:pPr>
            <a:r>
              <a:rPr lang="en-US" sz="3600" dirty="0" smtClean="0"/>
              <a:t>Automatic Train Sensing</a:t>
            </a:r>
          </a:p>
          <a:p>
            <a:pPr marL="514350" indent="-514350">
              <a:buAutoNum type="arabicPeriod"/>
            </a:pPr>
            <a:r>
              <a:rPr lang="en-US" sz="3600" dirty="0" smtClean="0"/>
              <a:t>Traffic Signal Control</a:t>
            </a:r>
          </a:p>
          <a:p>
            <a:pPr marL="514350" indent="-514350">
              <a:buAutoNum type="arabicPeriod"/>
            </a:pPr>
            <a:r>
              <a:rPr lang="en-US" sz="3600" dirty="0" smtClean="0"/>
              <a:t>Warning Buzzer</a:t>
            </a:r>
          </a:p>
          <a:p>
            <a:pPr marL="514350" indent="-514350">
              <a:buAutoNum type="arabicPeriod"/>
            </a:pPr>
            <a:r>
              <a:rPr lang="en-US" sz="3600" dirty="0" smtClean="0"/>
              <a:t>Obstacle Detection</a:t>
            </a:r>
          </a:p>
          <a:p>
            <a:pPr marL="514350" indent="-514350">
              <a:buAutoNum type="arabicPeriod"/>
            </a:pPr>
            <a:r>
              <a:rPr lang="en-US" sz="3600" dirty="0" smtClean="0"/>
              <a:t>Gate Malfunction Detection</a:t>
            </a:r>
          </a:p>
          <a:p>
            <a:pPr marL="514350" indent="-514350">
              <a:buAutoNum type="arabicPeriod"/>
            </a:pPr>
            <a:r>
              <a:rPr lang="en-US" sz="3600" dirty="0" smtClean="0"/>
              <a:t>Auto Communication With Train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133600"/>
            <a:ext cx="6248400" cy="280076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BLOCK DIAGRAM</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4" name="Picture 158"/>
          <p:cNvPicPr>
            <a:picLocks noChangeAspect="1" noChangeArrowheads="1"/>
          </p:cNvPicPr>
          <p:nvPr/>
        </p:nvPicPr>
        <p:blipFill>
          <a:blip r:embed="rId3"/>
          <a:srcRect/>
          <a:stretch>
            <a:fillRect/>
          </a:stretch>
        </p:blipFill>
        <p:spPr bwMode="auto">
          <a:xfrm>
            <a:off x="0" y="-5502"/>
            <a:ext cx="9144000" cy="6863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766985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METHOD OF TRAIN DETECTION :</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C:\Users\User\Desktop\DCIM\100MSDCF\DSC00058.JPG"/>
          <p:cNvPicPr>
            <a:picLocks noChangeAspect="1" noChangeArrowheads="1"/>
          </p:cNvPicPr>
          <p:nvPr/>
        </p:nvPicPr>
        <p:blipFill>
          <a:blip r:embed="rId3" cstate="print"/>
          <a:srcRect/>
          <a:stretch>
            <a:fillRect/>
          </a:stretch>
        </p:blipFill>
        <p:spPr bwMode="auto">
          <a:xfrm>
            <a:off x="0" y="1047750"/>
            <a:ext cx="4495800" cy="3371850"/>
          </a:xfrm>
          <a:prstGeom prst="rect">
            <a:avLst/>
          </a:prstGeom>
          <a:noFill/>
        </p:spPr>
      </p:pic>
      <p:pic>
        <p:nvPicPr>
          <p:cNvPr id="2051" name="Picture 3" descr="C:\Users\User\Desktop\DCIM\100MSDCF\DSC00059.JPG"/>
          <p:cNvPicPr>
            <a:picLocks noChangeAspect="1" noChangeArrowheads="1"/>
          </p:cNvPicPr>
          <p:nvPr/>
        </p:nvPicPr>
        <p:blipFill>
          <a:blip r:embed="rId4" cstate="print"/>
          <a:srcRect/>
          <a:stretch>
            <a:fillRect/>
          </a:stretch>
        </p:blipFill>
        <p:spPr bwMode="auto">
          <a:xfrm>
            <a:off x="4673600" y="1066800"/>
            <a:ext cx="4470400" cy="3352800"/>
          </a:xfrm>
          <a:prstGeom prst="rect">
            <a:avLst/>
          </a:prstGeom>
          <a:noFill/>
        </p:spPr>
      </p:pic>
      <p:sp>
        <p:nvSpPr>
          <p:cNvPr id="8" name="TextBox 7"/>
          <p:cNvSpPr txBox="1"/>
          <p:nvPr/>
        </p:nvSpPr>
        <p:spPr>
          <a:xfrm>
            <a:off x="381000" y="4876800"/>
            <a:ext cx="3657600" cy="461665"/>
          </a:xfrm>
          <a:prstGeom prst="rect">
            <a:avLst/>
          </a:prstGeom>
          <a:noFill/>
        </p:spPr>
        <p:txBody>
          <a:bodyPr wrap="square" rtlCol="0">
            <a:spAutoFit/>
          </a:bodyPr>
          <a:lstStyle/>
          <a:p>
            <a:r>
              <a:rPr lang="en-US" sz="2400" dirty="0" smtClean="0"/>
              <a:t>Train approaching sensor</a:t>
            </a:r>
            <a:endParaRPr lang="en-US" sz="2400" dirty="0"/>
          </a:p>
        </p:txBody>
      </p:sp>
      <p:sp>
        <p:nvSpPr>
          <p:cNvPr id="9" name="TextBox 8"/>
          <p:cNvSpPr txBox="1"/>
          <p:nvPr/>
        </p:nvSpPr>
        <p:spPr>
          <a:xfrm>
            <a:off x="5334000" y="4872335"/>
            <a:ext cx="3429000" cy="461665"/>
          </a:xfrm>
          <a:prstGeom prst="rect">
            <a:avLst/>
          </a:prstGeom>
          <a:noFill/>
        </p:spPr>
        <p:txBody>
          <a:bodyPr wrap="square" rtlCol="0">
            <a:spAutoFit/>
          </a:bodyPr>
          <a:lstStyle/>
          <a:p>
            <a:r>
              <a:rPr lang="en-US" sz="2400" dirty="0" smtClean="0"/>
              <a:t>Train detected by LDR</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
            <a:ext cx="46089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Gate Control:</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C:\Users\User\Desktop\DCIM\100MSDCF\DSC00062.JPG"/>
          <p:cNvPicPr>
            <a:picLocks noChangeAspect="1" noChangeArrowheads="1"/>
          </p:cNvPicPr>
          <p:nvPr/>
        </p:nvPicPr>
        <p:blipFill>
          <a:blip r:embed="rId3" cstate="print"/>
          <a:srcRect/>
          <a:stretch>
            <a:fillRect/>
          </a:stretch>
        </p:blipFill>
        <p:spPr bwMode="auto">
          <a:xfrm>
            <a:off x="279400" y="1371600"/>
            <a:ext cx="6502400" cy="4876800"/>
          </a:xfrm>
          <a:prstGeom prst="rect">
            <a:avLst/>
          </a:prstGeom>
          <a:noFill/>
        </p:spPr>
      </p:pic>
      <p:sp>
        <p:nvSpPr>
          <p:cNvPr id="8" name="TextBox 7"/>
          <p:cNvSpPr txBox="1"/>
          <p:nvPr/>
        </p:nvSpPr>
        <p:spPr>
          <a:xfrm>
            <a:off x="7086600" y="1981200"/>
            <a:ext cx="1905000" cy="3046988"/>
          </a:xfrm>
          <a:prstGeom prst="rect">
            <a:avLst/>
          </a:prstGeom>
          <a:noFill/>
        </p:spPr>
        <p:txBody>
          <a:bodyPr wrap="square" rtlCol="0">
            <a:spAutoFit/>
          </a:bodyPr>
          <a:lstStyle/>
          <a:p>
            <a:pPr algn="ctr"/>
            <a:r>
              <a:rPr lang="en-US" sz="3200" dirty="0" smtClean="0"/>
              <a:t>No Train</a:t>
            </a:r>
          </a:p>
          <a:p>
            <a:pPr algn="ctr"/>
            <a:endParaRPr lang="en-US" sz="3200" dirty="0" smtClean="0"/>
          </a:p>
          <a:p>
            <a:pPr algn="ctr"/>
            <a:endParaRPr lang="en-US" sz="3200" dirty="0" smtClean="0"/>
          </a:p>
          <a:p>
            <a:pPr algn="ctr"/>
            <a:r>
              <a:rPr lang="en-US" sz="3200" dirty="0" smtClean="0"/>
              <a:t>Green Signal 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2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074"/>
                                        </p:tgtEl>
                                        <p:attrNameLst>
                                          <p:attrName>ppt_x</p:attrName>
                                          <p:attrName>ppt_y</p:attrName>
                                        </p:attrNameLst>
                                      </p:cBhvr>
                                    </p:animMotion>
                                    <p:animEffect transition="in" filter="fade">
                                      <p:cBhvr>
                                        <p:cTn id="9" dur="2000"/>
                                        <p:tgtEl>
                                          <p:spTgt spid="307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8"/>
                                        </p:tgtEl>
                                        <p:attrNameLst>
                                          <p:attrName>ppt_x</p:attrName>
                                          <p:attrName>ppt_y</p:attrName>
                                        </p:attrNameLst>
                                      </p:cBhvr>
                                    </p:animMotion>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
            <a:ext cx="46089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Gate Control:</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C:\Users\User\Desktop\DCIM\100MSDCF\DSC00063.JPG"/>
          <p:cNvPicPr>
            <a:picLocks noChangeAspect="1" noChangeArrowheads="1"/>
          </p:cNvPicPr>
          <p:nvPr/>
        </p:nvPicPr>
        <p:blipFill>
          <a:blip r:embed="rId3" cstate="print"/>
          <a:srcRect/>
          <a:stretch>
            <a:fillRect/>
          </a:stretch>
        </p:blipFill>
        <p:spPr bwMode="auto">
          <a:xfrm>
            <a:off x="304800" y="1447800"/>
            <a:ext cx="6096000" cy="4572000"/>
          </a:xfrm>
          <a:prstGeom prst="rect">
            <a:avLst/>
          </a:prstGeom>
          <a:noFill/>
        </p:spPr>
      </p:pic>
      <p:sp>
        <p:nvSpPr>
          <p:cNvPr id="6" name="TextBox 5"/>
          <p:cNvSpPr txBox="1"/>
          <p:nvPr/>
        </p:nvSpPr>
        <p:spPr>
          <a:xfrm>
            <a:off x="6781800" y="2057400"/>
            <a:ext cx="2362200" cy="2554545"/>
          </a:xfrm>
          <a:prstGeom prst="rect">
            <a:avLst/>
          </a:prstGeom>
          <a:noFill/>
        </p:spPr>
        <p:txBody>
          <a:bodyPr wrap="square" rtlCol="0">
            <a:spAutoFit/>
          </a:bodyPr>
          <a:lstStyle/>
          <a:p>
            <a:pPr algn="ctr"/>
            <a:r>
              <a:rPr lang="en-US" sz="3200" dirty="0" smtClean="0"/>
              <a:t>Train Detected</a:t>
            </a:r>
          </a:p>
          <a:p>
            <a:pPr algn="ctr"/>
            <a:endParaRPr lang="en-US" sz="3200" dirty="0" smtClean="0"/>
          </a:p>
          <a:p>
            <a:pPr algn="ctr"/>
            <a:r>
              <a:rPr lang="en-US" sz="3200" dirty="0" smtClean="0"/>
              <a:t>Yellow Signal 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6"/>
                                        </p:tgtEl>
                                        <p:attrNameLst>
                                          <p:attrName>ppt_x</p:attrName>
                                          <p:attrName>ppt_y</p:attrName>
                                        </p:attrNameLst>
                                      </p:cBhvr>
                                    </p:animMotion>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DCIM\100MSDCF\DSC00061.JPG"/>
          <p:cNvPicPr>
            <a:picLocks noChangeAspect="1" noChangeArrowheads="1"/>
          </p:cNvPicPr>
          <p:nvPr/>
        </p:nvPicPr>
        <p:blipFill>
          <a:blip r:embed="rId3" cstate="print"/>
          <a:srcRect/>
          <a:stretch>
            <a:fillRect/>
          </a:stretch>
        </p:blipFill>
        <p:spPr bwMode="auto">
          <a:xfrm>
            <a:off x="228600" y="1600200"/>
            <a:ext cx="5994400" cy="4495800"/>
          </a:xfrm>
          <a:prstGeom prst="rect">
            <a:avLst/>
          </a:prstGeom>
          <a:noFill/>
        </p:spPr>
      </p:pic>
      <p:sp>
        <p:nvSpPr>
          <p:cNvPr id="6" name="Rectangle 5"/>
          <p:cNvSpPr/>
          <p:nvPr/>
        </p:nvSpPr>
        <p:spPr>
          <a:xfrm>
            <a:off x="304800" y="76200"/>
            <a:ext cx="46089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Gate Control:</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6477000" y="2209800"/>
            <a:ext cx="2438400" cy="2554545"/>
          </a:xfrm>
          <a:prstGeom prst="rect">
            <a:avLst/>
          </a:prstGeom>
          <a:noFill/>
        </p:spPr>
        <p:txBody>
          <a:bodyPr wrap="square" rtlCol="0">
            <a:spAutoFit/>
          </a:bodyPr>
          <a:lstStyle/>
          <a:p>
            <a:pPr algn="ctr"/>
            <a:r>
              <a:rPr lang="en-US" sz="3200" dirty="0" smtClean="0"/>
              <a:t>Train  Approached</a:t>
            </a:r>
          </a:p>
          <a:p>
            <a:pPr algn="ctr"/>
            <a:endParaRPr lang="en-US" sz="3200" dirty="0" smtClean="0"/>
          </a:p>
          <a:p>
            <a:pPr algn="ctr"/>
            <a:r>
              <a:rPr lang="en-US" sz="3200" dirty="0" smtClean="0"/>
              <a:t>Red Signal 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7"/>
                                        </p:tgtEl>
                                        <p:attrNameLst>
                                          <p:attrName>ppt_x</p:attrName>
                                          <p:attrName>ppt_y</p:attrName>
                                        </p:attrNameLst>
                                      </p:cBhvr>
                                    </p:animMotion>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001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Signals Sent to The Train:</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p:txBody>
      </p:sp>
      <p:pic>
        <p:nvPicPr>
          <p:cNvPr id="1027" name="Picture 3"/>
          <p:cNvPicPr>
            <a:picLocks noChangeAspect="1" noChangeArrowheads="1"/>
          </p:cNvPicPr>
          <p:nvPr/>
        </p:nvPicPr>
        <p:blipFill>
          <a:blip r:embed="rId3" cstate="print"/>
          <a:srcRect/>
          <a:stretch>
            <a:fillRect/>
          </a:stretch>
        </p:blipFill>
        <p:spPr bwMode="auto">
          <a:xfrm>
            <a:off x="4495800" y="3200400"/>
            <a:ext cx="3732623" cy="10981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57200" y="5181600"/>
            <a:ext cx="3641801" cy="1259220"/>
          </a:xfrm>
          <a:prstGeom prst="rect">
            <a:avLst/>
          </a:prstGeom>
          <a:noFill/>
          <a:ln w="9525">
            <a:noFill/>
            <a:miter lim="800000"/>
            <a:headEnd/>
            <a:tailEnd/>
          </a:ln>
          <a:effectLst/>
        </p:spPr>
      </p:pic>
      <p:sp>
        <p:nvSpPr>
          <p:cNvPr id="10" name="TextBox 9"/>
          <p:cNvSpPr txBox="1"/>
          <p:nvPr/>
        </p:nvSpPr>
        <p:spPr>
          <a:xfrm>
            <a:off x="4343400" y="1752600"/>
            <a:ext cx="2971800" cy="646331"/>
          </a:xfrm>
          <a:prstGeom prst="rect">
            <a:avLst/>
          </a:prstGeom>
          <a:noFill/>
        </p:spPr>
        <p:txBody>
          <a:bodyPr wrap="square" rtlCol="0">
            <a:spAutoFit/>
          </a:bodyPr>
          <a:lstStyle/>
          <a:p>
            <a:r>
              <a:rPr lang="en-US" dirty="0" smtClean="0"/>
              <a:t>When there is no crossing ahead. </a:t>
            </a:r>
            <a:endParaRPr lang="en-US" dirty="0"/>
          </a:p>
        </p:txBody>
      </p:sp>
      <p:sp>
        <p:nvSpPr>
          <p:cNvPr id="11" name="TextBox 10"/>
          <p:cNvSpPr txBox="1"/>
          <p:nvPr/>
        </p:nvSpPr>
        <p:spPr>
          <a:xfrm>
            <a:off x="1219200" y="3429000"/>
            <a:ext cx="3276600" cy="646331"/>
          </a:xfrm>
          <a:prstGeom prst="rect">
            <a:avLst/>
          </a:prstGeom>
          <a:noFill/>
        </p:spPr>
        <p:txBody>
          <a:bodyPr wrap="square" rtlCol="0">
            <a:spAutoFit/>
          </a:bodyPr>
          <a:lstStyle/>
          <a:p>
            <a:r>
              <a:rPr lang="en-US" dirty="0" smtClean="0"/>
              <a:t>When the train is approaching a rail gate</a:t>
            </a:r>
            <a:endParaRPr lang="en-US" dirty="0"/>
          </a:p>
        </p:txBody>
      </p:sp>
      <p:pic>
        <p:nvPicPr>
          <p:cNvPr id="13" name="Picture 2"/>
          <p:cNvPicPr>
            <a:picLocks noChangeAspect="1" noChangeArrowheads="1"/>
          </p:cNvPicPr>
          <p:nvPr/>
        </p:nvPicPr>
        <p:blipFill>
          <a:blip r:embed="rId5" cstate="print"/>
          <a:srcRect/>
          <a:stretch>
            <a:fillRect/>
          </a:stretch>
        </p:blipFill>
        <p:spPr bwMode="auto">
          <a:xfrm>
            <a:off x="533400" y="1600200"/>
            <a:ext cx="3736532" cy="1037409"/>
          </a:xfrm>
          <a:prstGeom prst="rect">
            <a:avLst/>
          </a:prstGeom>
          <a:noFill/>
          <a:ln w="9525">
            <a:noFill/>
            <a:miter lim="800000"/>
            <a:headEnd/>
            <a:tailEnd/>
          </a:ln>
          <a:effectLst/>
        </p:spPr>
      </p:pic>
      <p:sp>
        <p:nvSpPr>
          <p:cNvPr id="14" name="TextBox 13"/>
          <p:cNvSpPr txBox="1"/>
          <p:nvPr/>
        </p:nvSpPr>
        <p:spPr>
          <a:xfrm>
            <a:off x="4114800" y="5638800"/>
            <a:ext cx="3300904" cy="369332"/>
          </a:xfrm>
          <a:prstGeom prst="rect">
            <a:avLst/>
          </a:prstGeom>
          <a:noFill/>
        </p:spPr>
        <p:txBody>
          <a:bodyPr wrap="square" rtlCol="0">
            <a:spAutoFit/>
          </a:bodyPr>
          <a:lstStyle/>
          <a:p>
            <a:r>
              <a:rPr lang="en-US" dirty="0" smtClean="0"/>
              <a:t>When train crosses a  rail gate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1000" fill="hold"/>
                                        <p:tgtEl>
                                          <p:spTgt spid="1027"/>
                                        </p:tgtEl>
                                        <p:attrNameLst>
                                          <p:attrName>ppt_x</p:attrName>
                                        </p:attrNameLst>
                                      </p:cBhvr>
                                      <p:tavLst>
                                        <p:tav tm="0">
                                          <p:val>
                                            <p:strVal val="#ppt_x"/>
                                          </p:val>
                                        </p:tav>
                                        <p:tav tm="100000">
                                          <p:val>
                                            <p:strVal val="#ppt_x"/>
                                          </p:val>
                                        </p:tav>
                                      </p:tavLst>
                                    </p:anim>
                                    <p:anim calcmode="lin" valueType="num">
                                      <p:cBhvr additive="base">
                                        <p:cTn id="24"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1000" fill="hold"/>
                                        <p:tgtEl>
                                          <p:spTgt spid="1028"/>
                                        </p:tgtEl>
                                        <p:attrNameLst>
                                          <p:attrName>ppt_x</p:attrName>
                                        </p:attrNameLst>
                                      </p:cBhvr>
                                      <p:tavLst>
                                        <p:tav tm="0">
                                          <p:val>
                                            <p:strVal val="#ppt_x"/>
                                          </p:val>
                                        </p:tav>
                                        <p:tav tm="100000">
                                          <p:val>
                                            <p:strVal val="#ppt_x"/>
                                          </p:val>
                                        </p:tav>
                                      </p:tavLst>
                                    </p:anim>
                                    <p:anim calcmode="lin" valueType="num">
                                      <p:cBhvr additive="base">
                                        <p:cTn id="35"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001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Signals Sent to The Train:</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p:txBody>
      </p:sp>
      <p:pic>
        <p:nvPicPr>
          <p:cNvPr id="2050" name="Picture 2"/>
          <p:cNvPicPr>
            <a:picLocks noChangeAspect="1" noChangeArrowheads="1"/>
          </p:cNvPicPr>
          <p:nvPr/>
        </p:nvPicPr>
        <p:blipFill>
          <a:blip r:embed="rId3" cstate="print"/>
          <a:srcRect/>
          <a:stretch>
            <a:fillRect/>
          </a:stretch>
        </p:blipFill>
        <p:spPr bwMode="auto">
          <a:xfrm>
            <a:off x="457200" y="1447800"/>
            <a:ext cx="3703643" cy="1143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267200" y="3962400"/>
            <a:ext cx="3643045" cy="1143000"/>
          </a:xfrm>
          <a:prstGeom prst="rect">
            <a:avLst/>
          </a:prstGeom>
          <a:noFill/>
          <a:ln w="9525">
            <a:noFill/>
            <a:miter lim="800000"/>
            <a:headEnd/>
            <a:tailEnd/>
          </a:ln>
          <a:effectLst/>
        </p:spPr>
      </p:pic>
      <p:sp>
        <p:nvSpPr>
          <p:cNvPr id="8" name="TextBox 7"/>
          <p:cNvSpPr txBox="1"/>
          <p:nvPr/>
        </p:nvSpPr>
        <p:spPr>
          <a:xfrm>
            <a:off x="4343400" y="1676400"/>
            <a:ext cx="4114800" cy="646331"/>
          </a:xfrm>
          <a:prstGeom prst="rect">
            <a:avLst/>
          </a:prstGeom>
          <a:noFill/>
        </p:spPr>
        <p:txBody>
          <a:bodyPr wrap="square" rtlCol="0">
            <a:spAutoFit/>
          </a:bodyPr>
          <a:lstStyle/>
          <a:p>
            <a:r>
              <a:rPr lang="en-US" dirty="0" smtClean="0"/>
              <a:t>If an obstacle is detected on the line after the gate is closed</a:t>
            </a:r>
            <a:endParaRPr lang="en-US" dirty="0"/>
          </a:p>
        </p:txBody>
      </p:sp>
      <p:sp>
        <p:nvSpPr>
          <p:cNvPr id="9" name="TextBox 8"/>
          <p:cNvSpPr txBox="1"/>
          <p:nvPr/>
        </p:nvSpPr>
        <p:spPr>
          <a:xfrm>
            <a:off x="1524000" y="4343400"/>
            <a:ext cx="2582758" cy="369332"/>
          </a:xfrm>
          <a:prstGeom prst="rect">
            <a:avLst/>
          </a:prstGeom>
          <a:noFill/>
        </p:spPr>
        <p:txBody>
          <a:bodyPr wrap="none" rtlCol="0">
            <a:spAutoFit/>
          </a:bodyPr>
          <a:lstStyle/>
          <a:p>
            <a:r>
              <a:rPr lang="en-US" dirty="0" smtClean="0"/>
              <a:t>In case of a gate failure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1000" fill="hold"/>
                                        <p:tgtEl>
                                          <p:spTgt spid="2050"/>
                                        </p:tgtEl>
                                        <p:attrNameLst>
                                          <p:attrName>ppt_x</p:attrName>
                                        </p:attrNameLst>
                                      </p:cBhvr>
                                      <p:tavLst>
                                        <p:tav tm="0">
                                          <p:val>
                                            <p:strVal val="#ppt_x"/>
                                          </p:val>
                                        </p:tav>
                                        <p:tav tm="100000">
                                          <p:val>
                                            <p:strVal val="#ppt_x"/>
                                          </p:val>
                                        </p:tav>
                                      </p:tavLst>
                                    </p:anim>
                                    <p:anim calcmode="lin" valueType="num">
                                      <p:cBhvr additive="base">
                                        <p:cTn id="13"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1000" fill="hold"/>
                                        <p:tgtEl>
                                          <p:spTgt spid="2051"/>
                                        </p:tgtEl>
                                        <p:attrNameLst>
                                          <p:attrName>ppt_x</p:attrName>
                                        </p:attrNameLst>
                                      </p:cBhvr>
                                      <p:tavLst>
                                        <p:tav tm="0">
                                          <p:val>
                                            <p:strVal val="#ppt_x"/>
                                          </p:val>
                                        </p:tav>
                                        <p:tav tm="100000">
                                          <p:val>
                                            <p:strVal val="#ppt_x"/>
                                          </p:val>
                                        </p:tav>
                                      </p:tavLst>
                                    </p:anim>
                                    <p:anim calcmode="lin" valueType="num">
                                      <p:cBhvr additive="base">
                                        <p:cTn id="24" dur="10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1905000"/>
          </a:xfrm>
        </p:spPr>
        <p:txBody>
          <a:bodyPr/>
          <a:lstStyle/>
          <a:p>
            <a:r>
              <a:rPr lang="en-US" dirty="0" smtClean="0"/>
              <a:t>Light Sensors were used.</a:t>
            </a:r>
          </a:p>
          <a:p>
            <a:r>
              <a:rPr lang="en-US" dirty="0" smtClean="0"/>
              <a:t>No wireless communication with train is done in this project. </a:t>
            </a:r>
            <a:endParaRPr lang="en-US" dirty="0"/>
          </a:p>
        </p:txBody>
      </p:sp>
      <p:sp>
        <p:nvSpPr>
          <p:cNvPr id="4" name="Rectangle 3"/>
          <p:cNvSpPr/>
          <p:nvPr/>
        </p:nvSpPr>
        <p:spPr>
          <a:xfrm>
            <a:off x="228600" y="0"/>
            <a:ext cx="387798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Limitations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4572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Backup motor system can be added.</a:t>
            </a:r>
          </a:p>
          <a:p>
            <a:r>
              <a:rPr lang="en-US" dirty="0" smtClean="0"/>
              <a:t>Automatic train deceleration.</a:t>
            </a:r>
          </a:p>
          <a:p>
            <a:r>
              <a:rPr lang="en-US" dirty="0" smtClean="0"/>
              <a:t>Effective wireless communication.</a:t>
            </a:r>
          </a:p>
        </p:txBody>
      </p:sp>
      <p:sp>
        <p:nvSpPr>
          <p:cNvPr id="6" name="Rectangle 5"/>
          <p:cNvSpPr/>
          <p:nvPr/>
        </p:nvSpPr>
        <p:spPr>
          <a:xfrm>
            <a:off x="0" y="0"/>
            <a:ext cx="72635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Future Improvements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743200" y="3810000"/>
            <a:ext cx="6400800" cy="2057400"/>
          </a:xfrm>
        </p:spPr>
        <p:txBody>
          <a:bodyPr/>
          <a:lstStyle/>
          <a:p>
            <a:pPr algn="l"/>
            <a:r>
              <a:rPr lang="en-US" sz="2800" dirty="0" smtClean="0">
                <a:solidFill>
                  <a:srgbClr val="FFFF00"/>
                </a:solidFill>
              </a:rPr>
              <a:t>Prepared by</a:t>
            </a:r>
          </a:p>
          <a:p>
            <a:pPr algn="l"/>
            <a:r>
              <a:rPr lang="en-US" sz="2800" dirty="0" smtClean="0">
                <a:solidFill>
                  <a:srgbClr val="FFFF00"/>
                </a:solidFill>
              </a:rPr>
              <a:t>Md. Asif </a:t>
            </a:r>
            <a:r>
              <a:rPr lang="en-US" sz="2800" dirty="0" err="1" smtClean="0">
                <a:solidFill>
                  <a:srgbClr val="FFFF00"/>
                </a:solidFill>
              </a:rPr>
              <a:t>jahangir</a:t>
            </a:r>
            <a:r>
              <a:rPr lang="en-US" sz="2800" dirty="0" smtClean="0">
                <a:solidFill>
                  <a:srgbClr val="FFFF00"/>
                </a:solidFill>
              </a:rPr>
              <a:t> </a:t>
            </a:r>
            <a:r>
              <a:rPr lang="en-US" sz="2800" dirty="0" err="1" smtClean="0">
                <a:solidFill>
                  <a:srgbClr val="FFFF00"/>
                </a:solidFill>
              </a:rPr>
              <a:t>chowdhury</a:t>
            </a:r>
            <a:r>
              <a:rPr lang="en-US" sz="2800" dirty="0" smtClean="0">
                <a:solidFill>
                  <a:srgbClr val="FFFF00"/>
                </a:solidFill>
              </a:rPr>
              <a:t> (0606047)</a:t>
            </a:r>
          </a:p>
          <a:p>
            <a:pPr algn="l"/>
            <a:r>
              <a:rPr lang="en-US" sz="2800" dirty="0" smtClean="0">
                <a:solidFill>
                  <a:srgbClr val="FFFF00"/>
                </a:solidFill>
              </a:rPr>
              <a:t>Md. Rifat </a:t>
            </a:r>
            <a:r>
              <a:rPr lang="en-US" sz="2800" dirty="0" err="1" smtClean="0">
                <a:solidFill>
                  <a:srgbClr val="FFFF00"/>
                </a:solidFill>
              </a:rPr>
              <a:t>alam</a:t>
            </a:r>
            <a:r>
              <a:rPr lang="en-US" sz="2800" dirty="0" smtClean="0">
                <a:solidFill>
                  <a:srgbClr val="FFFF00"/>
                </a:solidFill>
              </a:rPr>
              <a:t> (0606052)</a:t>
            </a:r>
          </a:p>
          <a:p>
            <a:pPr algn="l"/>
            <a:r>
              <a:rPr lang="en-US" sz="2800" dirty="0" err="1" smtClean="0">
                <a:solidFill>
                  <a:srgbClr val="FFFF00"/>
                </a:solidFill>
              </a:rPr>
              <a:t>Tanjil</a:t>
            </a:r>
            <a:r>
              <a:rPr lang="en-US" sz="2800" dirty="0" smtClean="0">
                <a:solidFill>
                  <a:srgbClr val="FFFF00"/>
                </a:solidFill>
              </a:rPr>
              <a:t> </a:t>
            </a:r>
            <a:r>
              <a:rPr lang="en-US" sz="2800" dirty="0" err="1" smtClean="0">
                <a:solidFill>
                  <a:srgbClr val="FFFF00"/>
                </a:solidFill>
              </a:rPr>
              <a:t>amin</a:t>
            </a:r>
            <a:r>
              <a:rPr lang="en-US" sz="2800" dirty="0" smtClean="0">
                <a:solidFill>
                  <a:srgbClr val="FFFF00"/>
                </a:solidFill>
              </a:rPr>
              <a:t> (0606053)</a:t>
            </a:r>
          </a:p>
          <a:p>
            <a:pPr algn="l"/>
            <a:r>
              <a:rPr lang="en-US" sz="2800" dirty="0" smtClean="0">
                <a:solidFill>
                  <a:srgbClr val="FFFF00"/>
                </a:solidFill>
              </a:rPr>
              <a:t>Shahriar </a:t>
            </a:r>
            <a:r>
              <a:rPr lang="en-US" sz="2800" dirty="0" err="1" smtClean="0">
                <a:solidFill>
                  <a:srgbClr val="FFFF00"/>
                </a:solidFill>
              </a:rPr>
              <a:t>jalal</a:t>
            </a:r>
            <a:r>
              <a:rPr lang="en-US" sz="2800" dirty="0" smtClean="0">
                <a:solidFill>
                  <a:srgbClr val="FFFF00"/>
                </a:solidFill>
              </a:rPr>
              <a:t> </a:t>
            </a:r>
            <a:r>
              <a:rPr lang="en-US" sz="2800" dirty="0" err="1" smtClean="0">
                <a:solidFill>
                  <a:srgbClr val="FFFF00"/>
                </a:solidFill>
              </a:rPr>
              <a:t>nibir</a:t>
            </a:r>
            <a:r>
              <a:rPr lang="en-US" sz="2800" dirty="0" smtClean="0">
                <a:solidFill>
                  <a:srgbClr val="FFFF00"/>
                </a:solidFill>
              </a:rPr>
              <a:t> (0606059)</a:t>
            </a:r>
          </a:p>
        </p:txBody>
      </p:sp>
      <p:sp>
        <p:nvSpPr>
          <p:cNvPr id="4" name="Rectangle 3"/>
          <p:cNvSpPr/>
          <p:nvPr/>
        </p:nvSpPr>
        <p:spPr>
          <a:xfrm>
            <a:off x="2209800" y="1143000"/>
            <a:ext cx="44958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229600" cy="4893647"/>
          </a:xfrm>
          <a:prstGeom prst="rect">
            <a:avLst/>
          </a:prstGeom>
          <a:noFill/>
        </p:spPr>
        <p:txBody>
          <a:bodyPr wrap="square" rtlCol="0">
            <a:spAutoFit/>
          </a:bodyPr>
          <a:lstStyle/>
          <a:p>
            <a:pPr marL="514350" indent="-514350" algn="just">
              <a:buClr>
                <a:srgbClr val="00B050"/>
              </a:buClr>
              <a:buAutoNum type="arabicPeriod"/>
            </a:pPr>
            <a:r>
              <a:rPr lang="en-US" sz="2600" dirty="0" smtClean="0"/>
              <a:t>Previously, no gate or barrier was used at rail crossings.</a:t>
            </a:r>
          </a:p>
          <a:p>
            <a:pPr marL="514350" indent="-514350" algn="just">
              <a:buClr>
                <a:srgbClr val="00B050"/>
              </a:buClr>
              <a:buAutoNum type="arabicPeriod"/>
            </a:pPr>
            <a:endParaRPr lang="en-US" sz="2600" dirty="0" smtClean="0"/>
          </a:p>
          <a:p>
            <a:pPr marL="514350" indent="-514350" algn="just">
              <a:buClr>
                <a:srgbClr val="00B050"/>
              </a:buClr>
              <a:buAutoNum type="arabicPeriod"/>
            </a:pPr>
            <a:r>
              <a:rPr lang="en-US" sz="2600" dirty="0" smtClean="0"/>
              <a:t>After some period, flagmen were posted to rail crossings to warn the traffic about the incoming train. Generally they used flag or lamp to do their job.</a:t>
            </a:r>
          </a:p>
          <a:p>
            <a:pPr marL="514350" indent="-514350" algn="just">
              <a:buClr>
                <a:srgbClr val="00B050"/>
              </a:buClr>
              <a:buAutoNum type="arabicPeriod"/>
            </a:pPr>
            <a:endParaRPr lang="en-US" sz="2600" dirty="0" smtClean="0"/>
          </a:p>
          <a:p>
            <a:pPr marL="514350" indent="-514350" algn="just">
              <a:buClr>
                <a:srgbClr val="00B050"/>
              </a:buClr>
              <a:buAutoNum type="arabicPeriod"/>
            </a:pPr>
            <a:r>
              <a:rPr lang="en-US" sz="2600" dirty="0" smtClean="0"/>
              <a:t>Later manually controlled barricades were introduced. The gates were intended to be a complete barrier against intrusion of any road traffic on the railway.</a:t>
            </a:r>
            <a:endParaRPr lang="en-US" sz="2600" dirty="0"/>
          </a:p>
        </p:txBody>
      </p:sp>
      <p:sp>
        <p:nvSpPr>
          <p:cNvPr id="4" name="TextBox 3"/>
          <p:cNvSpPr txBox="1"/>
          <p:nvPr/>
        </p:nvSpPr>
        <p:spPr>
          <a:xfrm>
            <a:off x="457200" y="228600"/>
            <a:ext cx="8458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Railroad Crossing Through Ages:</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8077200"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Disadvantages Of Manual Rail Crossing:</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685800" y="1371600"/>
            <a:ext cx="7924800" cy="4708981"/>
          </a:xfrm>
          <a:prstGeom prst="rect">
            <a:avLst/>
          </a:prstGeom>
          <a:noFill/>
        </p:spPr>
        <p:txBody>
          <a:bodyPr wrap="square" rtlCol="0">
            <a:spAutoFit/>
          </a:bodyPr>
          <a:lstStyle/>
          <a:p>
            <a:pPr marL="342900" indent="-342900" algn="just">
              <a:buClr>
                <a:srgbClr val="00B050"/>
              </a:buClr>
              <a:buAutoNum type="arabicPeriod"/>
            </a:pPr>
            <a:r>
              <a:rPr lang="en-US" sz="2500" dirty="0" smtClean="0"/>
              <a:t>Manual rail crossings need a lot of man power to do the job of signaling and operating the barrier.</a:t>
            </a:r>
          </a:p>
          <a:p>
            <a:pPr marL="342900" indent="-342900" algn="just">
              <a:buClr>
                <a:srgbClr val="00B050"/>
              </a:buClr>
              <a:buAutoNum type="arabicPeriod"/>
            </a:pPr>
            <a:endParaRPr lang="en-US" sz="2500" dirty="0" smtClean="0"/>
          </a:p>
          <a:p>
            <a:pPr marL="342900" indent="-342900" algn="just">
              <a:buClr>
                <a:srgbClr val="00B050"/>
              </a:buClr>
              <a:buAutoNum type="arabicPeriod"/>
            </a:pPr>
            <a:r>
              <a:rPr lang="en-US" sz="2500" dirty="0" smtClean="0"/>
              <a:t>So manual rail crossing is not cost efficient.</a:t>
            </a:r>
          </a:p>
          <a:p>
            <a:pPr marL="342900" indent="-342900" algn="just">
              <a:buClr>
                <a:srgbClr val="00B050"/>
              </a:buClr>
              <a:buAutoNum type="arabicPeriod"/>
            </a:pPr>
            <a:endParaRPr lang="en-US" sz="2500" dirty="0" smtClean="0"/>
          </a:p>
          <a:p>
            <a:pPr marL="342900" indent="-342900" algn="just">
              <a:buClr>
                <a:srgbClr val="00B050"/>
              </a:buClr>
              <a:buAutoNum type="arabicPeriod"/>
            </a:pPr>
            <a:r>
              <a:rPr lang="en-US" sz="2500" dirty="0" smtClean="0"/>
              <a:t>Most of the time this procedure is not time efficient. Often train arrives a long time after the gate has been closed.</a:t>
            </a:r>
          </a:p>
          <a:p>
            <a:pPr marL="342900" indent="-342900" algn="just">
              <a:buClr>
                <a:srgbClr val="00B050"/>
              </a:buClr>
              <a:buAutoNum type="arabicPeriod"/>
            </a:pPr>
            <a:endParaRPr lang="en-US" sz="2500" dirty="0" smtClean="0"/>
          </a:p>
          <a:p>
            <a:pPr marL="342900" indent="-342900" algn="just">
              <a:buClr>
                <a:srgbClr val="00B050"/>
              </a:buClr>
              <a:buAutoNum type="arabicPeriod"/>
            </a:pPr>
            <a:r>
              <a:rPr lang="en-US" sz="2500" dirty="0" smtClean="0"/>
              <a:t>Manual system is erroneous, and can cause severe damage which may worth a heavy loss of life and capital.</a:t>
            </a:r>
            <a:endParaRPr lang="en-US" sz="2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774789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solidFill>
                  <a:srgbClr val="FFFF00"/>
                </a:solidFill>
                <a:effectLst>
                  <a:reflection blurRad="6350" stA="60000" endA="900" endPos="60000" dist="29997" dir="5400000" sy="-100000" algn="bl" rotWithShape="0"/>
                </a:effectLst>
              </a:rPr>
              <a:t>Automatic rail crossing: </a:t>
            </a:r>
            <a:endParaRPr lang="en-US" sz="4000" b="1" cap="all" spc="0" dirty="0">
              <a:ln w="0"/>
              <a:solidFill>
                <a:srgbClr val="FFFF00"/>
              </a:solidFill>
              <a:effectLst>
                <a:reflection blurRad="6350" stA="60000" endA="900" endPos="60000" dist="29997" dir="5400000" sy="-100000" algn="bl" rotWithShape="0"/>
              </a:effectLst>
            </a:endParaRPr>
          </a:p>
        </p:txBody>
      </p:sp>
      <p:sp>
        <p:nvSpPr>
          <p:cNvPr id="5" name="TextBox 4"/>
          <p:cNvSpPr txBox="1"/>
          <p:nvPr/>
        </p:nvSpPr>
        <p:spPr>
          <a:xfrm>
            <a:off x="533400" y="1308080"/>
            <a:ext cx="8077200" cy="4401205"/>
          </a:xfrm>
          <a:prstGeom prst="rect">
            <a:avLst/>
          </a:prstGeom>
          <a:noFill/>
        </p:spPr>
        <p:txBody>
          <a:bodyPr wrap="square" rtlCol="0">
            <a:spAutoFit/>
          </a:bodyPr>
          <a:lstStyle/>
          <a:p>
            <a:pPr algn="just"/>
            <a:r>
              <a:rPr lang="en-US" sz="2800" dirty="0" smtClean="0"/>
              <a:t>To avoid human error and to enhance efficiency, railway crossing system can be controlled in an automated manner. In an automatic rail crossing system a train which approaches the gate is detected by a sensor, and also the speed of the train is noted. Then the time taken by the train to reach the road is calculated and the gate/barrier is closed down accordingly. Also the departure of the train  is detected by another sensor and the gate/barrier is restored to its initial position.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438400"/>
            <a:ext cx="82296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rPr>
              <a:t>Now we are going to present our automatic rail crossing system</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78" y="67270"/>
            <a:ext cx="437812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Equipments: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762000" y="1524000"/>
            <a:ext cx="7924800" cy="646331"/>
          </a:xfrm>
          <a:prstGeom prst="rect">
            <a:avLst/>
          </a:prstGeom>
          <a:noFill/>
        </p:spPr>
        <p:txBody>
          <a:bodyPr wrap="square" rtlCol="0">
            <a:spAutoFit/>
          </a:bodyPr>
          <a:lstStyle/>
          <a:p>
            <a:pPr lvl="0" fontAlgn="base">
              <a:spcBef>
                <a:spcPct val="0"/>
              </a:spcBef>
              <a:spcAft>
                <a:spcPct val="0"/>
              </a:spcAft>
              <a:buFontTx/>
              <a:buChar char="•"/>
            </a:pPr>
            <a:r>
              <a:rPr lang="en-US" sz="3600" dirty="0" smtClean="0">
                <a:latin typeface="Times New Roman" pitchFamily="18" charset="0"/>
                <a:ea typeface="Calibri" pitchFamily="34" charset="0"/>
                <a:cs typeface="Times New Roman" pitchFamily="18" charset="0"/>
              </a:rPr>
              <a:t>Microcontroller Unit ATMEGA16</a:t>
            </a:r>
            <a:endParaRPr lang="en-US" sz="3200" dirty="0" smtClean="0">
              <a:latin typeface="Arial" pitchFamily="34" charset="0"/>
              <a:cs typeface="Arial" pitchFamily="34" charset="0"/>
            </a:endParaRPr>
          </a:p>
        </p:txBody>
      </p:sp>
      <p:pic>
        <p:nvPicPr>
          <p:cNvPr id="4098" name="Picture 2" descr="C:\Users\TANJIL\Desktop\control presentation\Atmega16.jpg"/>
          <p:cNvPicPr>
            <a:picLocks noChangeAspect="1" noChangeArrowheads="1"/>
          </p:cNvPicPr>
          <p:nvPr/>
        </p:nvPicPr>
        <p:blipFill>
          <a:blip r:embed="rId3"/>
          <a:srcRect/>
          <a:stretch>
            <a:fillRect/>
          </a:stretch>
        </p:blipFill>
        <p:spPr bwMode="auto">
          <a:xfrm>
            <a:off x="2667000" y="2743200"/>
            <a:ext cx="3098800" cy="2734235"/>
          </a:xfrm>
          <a:prstGeom prst="rect">
            <a:avLst/>
          </a:prstGeom>
          <a:noFill/>
        </p:spPr>
      </p:pic>
      <p:sp>
        <p:nvSpPr>
          <p:cNvPr id="6" name="Rectangle 5"/>
          <p:cNvSpPr/>
          <p:nvPr/>
        </p:nvSpPr>
        <p:spPr>
          <a:xfrm>
            <a:off x="779802" y="2209800"/>
            <a:ext cx="7830798" cy="584775"/>
          </a:xfrm>
          <a:prstGeom prst="rect">
            <a:avLst/>
          </a:prstGeom>
        </p:spPr>
        <p:txBody>
          <a:bodyPr wrap="none">
            <a:spAutoFit/>
          </a:bodyPr>
          <a:lstStyle/>
          <a:p>
            <a:pPr lvl="0" eaLnBrk="0" fontAlgn="base" hangingPunct="0">
              <a:spcBef>
                <a:spcPct val="0"/>
              </a:spcBef>
              <a:spcAft>
                <a:spcPct val="0"/>
              </a:spcAft>
              <a:buFontTx/>
              <a:buChar char="•"/>
            </a:pPr>
            <a:r>
              <a:rPr lang="en-US" sz="3200" dirty="0" smtClean="0">
                <a:latin typeface="Times New Roman" pitchFamily="18" charset="0"/>
                <a:ea typeface="Calibri" pitchFamily="34" charset="0"/>
                <a:cs typeface="Times New Roman" pitchFamily="18" charset="0"/>
              </a:rPr>
              <a:t>LEDs AND Light Dependent Resistors(LDR)</a:t>
            </a:r>
            <a:endParaRPr lang="en-US" sz="2800" dirty="0" smtClean="0">
              <a:latin typeface="Arial" pitchFamily="34" charset="0"/>
              <a:cs typeface="Arial" pitchFamily="34" charset="0"/>
            </a:endParaRPr>
          </a:p>
        </p:txBody>
      </p:sp>
      <p:pic>
        <p:nvPicPr>
          <p:cNvPr id="4099" name="Picture 3" descr="C:\Users\TANJIL\Desktop\control presentation\istockphoto_10980390-red-light-emitting-diode-led-isolated-on-white.jpg"/>
          <p:cNvPicPr>
            <a:picLocks noChangeAspect="1" noChangeArrowheads="1"/>
          </p:cNvPicPr>
          <p:nvPr/>
        </p:nvPicPr>
        <p:blipFill>
          <a:blip r:embed="rId4"/>
          <a:srcRect/>
          <a:stretch>
            <a:fillRect/>
          </a:stretch>
        </p:blipFill>
        <p:spPr bwMode="auto">
          <a:xfrm rot="5400000">
            <a:off x="2430007" y="3894593"/>
            <a:ext cx="1874181" cy="1247796"/>
          </a:xfrm>
          <a:prstGeom prst="rect">
            <a:avLst/>
          </a:prstGeom>
          <a:noFill/>
        </p:spPr>
      </p:pic>
      <p:pic>
        <p:nvPicPr>
          <p:cNvPr id="4100" name="Picture 4" descr="C:\Users\TANJIL\Desktop\control presentation\LDR.jpg"/>
          <p:cNvPicPr>
            <a:picLocks noChangeAspect="1" noChangeArrowheads="1"/>
          </p:cNvPicPr>
          <p:nvPr/>
        </p:nvPicPr>
        <p:blipFill>
          <a:blip r:embed="rId5"/>
          <a:srcRect/>
          <a:stretch>
            <a:fillRect/>
          </a:stretch>
        </p:blipFill>
        <p:spPr bwMode="auto">
          <a:xfrm>
            <a:off x="4572000" y="2667000"/>
            <a:ext cx="1096617" cy="3834213"/>
          </a:xfrm>
          <a:prstGeom prst="rect">
            <a:avLst/>
          </a:prstGeom>
          <a:noFill/>
        </p:spPr>
      </p:pic>
      <p:sp>
        <p:nvSpPr>
          <p:cNvPr id="9" name="Rectangle 8"/>
          <p:cNvSpPr/>
          <p:nvPr/>
        </p:nvSpPr>
        <p:spPr>
          <a:xfrm>
            <a:off x="762000" y="2819400"/>
            <a:ext cx="3394775" cy="646331"/>
          </a:xfrm>
          <a:prstGeom prst="rect">
            <a:avLst/>
          </a:prstGeom>
        </p:spPr>
        <p:txBody>
          <a:bodyPr wrap="none">
            <a:spAutoFit/>
          </a:bodyPr>
          <a:lstStyle/>
          <a:p>
            <a:pPr lvl="0" eaLnBrk="0" fontAlgn="base" hangingPunct="0">
              <a:spcBef>
                <a:spcPct val="0"/>
              </a:spcBef>
              <a:spcAft>
                <a:spcPct val="0"/>
              </a:spcAft>
              <a:buFontTx/>
              <a:buChar char="•"/>
            </a:pPr>
            <a:r>
              <a:rPr lang="en-US" sz="3600" dirty="0" smtClean="0">
                <a:latin typeface="Times New Roman" pitchFamily="18" charset="0"/>
                <a:ea typeface="Calibri" pitchFamily="34" charset="0"/>
                <a:cs typeface="Times New Roman" pitchFamily="18" charset="0"/>
              </a:rPr>
              <a:t>LM324 OPAMP</a:t>
            </a:r>
          </a:p>
        </p:txBody>
      </p:sp>
      <p:pic>
        <p:nvPicPr>
          <p:cNvPr id="4101" name="Picture 5" descr="C:\Users\TANJIL\Desktop\control presentation\lm324.jpg"/>
          <p:cNvPicPr>
            <a:picLocks noChangeAspect="1" noChangeArrowheads="1"/>
          </p:cNvPicPr>
          <p:nvPr/>
        </p:nvPicPr>
        <p:blipFill>
          <a:blip r:embed="rId6"/>
          <a:srcRect/>
          <a:stretch>
            <a:fillRect/>
          </a:stretch>
        </p:blipFill>
        <p:spPr bwMode="auto">
          <a:xfrm>
            <a:off x="5433738" y="1"/>
            <a:ext cx="3710262" cy="2362200"/>
          </a:xfrm>
          <a:prstGeom prst="rect">
            <a:avLst/>
          </a:prstGeom>
          <a:noFill/>
        </p:spPr>
      </p:pic>
      <p:sp>
        <p:nvSpPr>
          <p:cNvPr id="11" name="Rectangle 10"/>
          <p:cNvSpPr/>
          <p:nvPr/>
        </p:nvSpPr>
        <p:spPr>
          <a:xfrm>
            <a:off x="762000" y="3377625"/>
            <a:ext cx="7178568" cy="584775"/>
          </a:xfrm>
          <a:prstGeom prst="rect">
            <a:avLst/>
          </a:prstGeom>
        </p:spPr>
        <p:txBody>
          <a:bodyPr wrap="none">
            <a:spAutoFit/>
          </a:bodyPr>
          <a:lstStyle/>
          <a:p>
            <a:pPr eaLnBrk="0" fontAlgn="base" hangingPunct="0">
              <a:spcBef>
                <a:spcPct val="0"/>
              </a:spcBef>
              <a:spcAft>
                <a:spcPct val="0"/>
              </a:spcAft>
              <a:buFontTx/>
              <a:buChar char="•"/>
            </a:pPr>
            <a:r>
              <a:rPr lang="en-US" sz="3200" dirty="0" smtClean="0">
                <a:latin typeface="Times New Roman" pitchFamily="18" charset="0"/>
                <a:ea typeface="Calibri" pitchFamily="34" charset="0"/>
                <a:cs typeface="Times New Roman" pitchFamily="18" charset="0"/>
              </a:rPr>
              <a:t>DC Stepper Motor (5 wire </a:t>
            </a:r>
            <a:r>
              <a:rPr lang="en-US" sz="3200" dirty="0" err="1" smtClean="0">
                <a:latin typeface="Times New Roman" pitchFamily="18" charset="0"/>
                <a:ea typeface="Calibri" pitchFamily="34" charset="0"/>
                <a:cs typeface="Times New Roman" pitchFamily="18" charset="0"/>
              </a:rPr>
              <a:t>unipolar</a:t>
            </a:r>
            <a:r>
              <a:rPr lang="en-US" sz="3200" dirty="0" smtClean="0">
                <a:latin typeface="Times New Roman" pitchFamily="18" charset="0"/>
                <a:ea typeface="Calibri" pitchFamily="34" charset="0"/>
                <a:cs typeface="Times New Roman" pitchFamily="18" charset="0"/>
              </a:rPr>
              <a:t> type)</a:t>
            </a:r>
            <a:endParaRPr lang="en-US" sz="3200" dirty="0" smtClean="0">
              <a:latin typeface="Arial" pitchFamily="34" charset="0"/>
              <a:cs typeface="Arial" pitchFamily="34" charset="0"/>
            </a:endParaRPr>
          </a:p>
        </p:txBody>
      </p:sp>
      <p:pic>
        <p:nvPicPr>
          <p:cNvPr id="4102" name="Picture 6" descr="C:\Users\TANJIL\Desktop\control presentation\5pcs-4-phase-5-wire-Stepper-Motor-Gear-Motor-5V.jpg"/>
          <p:cNvPicPr>
            <a:picLocks noChangeAspect="1" noChangeArrowheads="1"/>
          </p:cNvPicPr>
          <p:nvPr/>
        </p:nvPicPr>
        <p:blipFill>
          <a:blip r:embed="rId7"/>
          <a:srcRect/>
          <a:stretch>
            <a:fillRect/>
          </a:stretch>
        </p:blipFill>
        <p:spPr bwMode="auto">
          <a:xfrm>
            <a:off x="0" y="-228600"/>
            <a:ext cx="3714750" cy="3578543"/>
          </a:xfrm>
          <a:prstGeom prst="rect">
            <a:avLst/>
          </a:prstGeom>
          <a:noFill/>
        </p:spPr>
      </p:pic>
      <p:sp>
        <p:nvSpPr>
          <p:cNvPr id="13" name="Rectangle 12"/>
          <p:cNvSpPr/>
          <p:nvPr/>
        </p:nvSpPr>
        <p:spPr>
          <a:xfrm>
            <a:off x="762000" y="3962400"/>
            <a:ext cx="4703339" cy="584775"/>
          </a:xfrm>
          <a:prstGeom prst="rect">
            <a:avLst/>
          </a:prstGeom>
        </p:spPr>
        <p:txBody>
          <a:bodyPr wrap="none">
            <a:spAutoFit/>
          </a:bodyPr>
          <a:lstStyle/>
          <a:p>
            <a:pPr lvl="0" eaLnBrk="0" fontAlgn="base" hangingPunct="0">
              <a:spcBef>
                <a:spcPct val="0"/>
              </a:spcBef>
              <a:spcAft>
                <a:spcPct val="0"/>
              </a:spcAft>
              <a:buFontTx/>
              <a:buChar char="•"/>
            </a:pPr>
            <a:r>
              <a:rPr lang="en-US" sz="3200" dirty="0" smtClean="0">
                <a:latin typeface="Times New Roman" pitchFamily="18" charset="0"/>
                <a:ea typeface="Calibri" pitchFamily="34" charset="0"/>
                <a:cs typeface="Times New Roman" pitchFamily="18" charset="0"/>
              </a:rPr>
              <a:t>ULN2003A (motor driver)</a:t>
            </a:r>
            <a:endParaRPr lang="en-US" sz="2800" dirty="0" smtClean="0">
              <a:latin typeface="Arial" pitchFamily="34" charset="0"/>
              <a:cs typeface="Arial" pitchFamily="34" charset="0"/>
            </a:endParaRPr>
          </a:p>
        </p:txBody>
      </p:sp>
      <p:pic>
        <p:nvPicPr>
          <p:cNvPr id="4103" name="Picture 7" descr="C:\Users\TANJIL\Desktop\control presentation\ULN2003.JPG"/>
          <p:cNvPicPr>
            <a:picLocks noChangeAspect="1" noChangeArrowheads="1"/>
          </p:cNvPicPr>
          <p:nvPr/>
        </p:nvPicPr>
        <p:blipFill>
          <a:blip r:embed="rId8"/>
          <a:srcRect/>
          <a:stretch>
            <a:fillRect/>
          </a:stretch>
        </p:blipFill>
        <p:spPr bwMode="auto">
          <a:xfrm>
            <a:off x="0" y="4997824"/>
            <a:ext cx="2108200" cy="1860176"/>
          </a:xfrm>
          <a:prstGeom prst="rect">
            <a:avLst/>
          </a:prstGeom>
          <a:noFill/>
        </p:spPr>
      </p:pic>
      <p:sp>
        <p:nvSpPr>
          <p:cNvPr id="15" name="Rectangle 14"/>
          <p:cNvSpPr/>
          <p:nvPr/>
        </p:nvSpPr>
        <p:spPr>
          <a:xfrm>
            <a:off x="762000" y="4561582"/>
            <a:ext cx="8153400" cy="1077218"/>
          </a:xfrm>
          <a:prstGeom prst="rect">
            <a:avLst/>
          </a:prstGeom>
        </p:spPr>
        <p:txBody>
          <a:bodyPr wrap="square">
            <a:spAutoFit/>
          </a:bodyPr>
          <a:lstStyle/>
          <a:p>
            <a:pPr lvl="0" algn="just" eaLnBrk="0" fontAlgn="base" hangingPunct="0">
              <a:spcBef>
                <a:spcPct val="0"/>
              </a:spcBef>
              <a:spcAft>
                <a:spcPct val="0"/>
              </a:spcAft>
              <a:buFontTx/>
              <a:buChar char="•"/>
            </a:pPr>
            <a:r>
              <a:rPr lang="en-US" sz="3200" dirty="0" smtClean="0">
                <a:latin typeface="Times New Roman" pitchFamily="18" charset="0"/>
                <a:ea typeface="Calibri" pitchFamily="34" charset="0"/>
                <a:cs typeface="Times New Roman" pitchFamily="18" charset="0"/>
              </a:rPr>
              <a:t>Resistances for proper biasing, control and                safety measure</a:t>
            </a:r>
            <a:endParaRPr lang="en-US" sz="2800" dirty="0" smtClean="0">
              <a:latin typeface="Arial" pitchFamily="34" charset="0"/>
              <a:cs typeface="Arial" pitchFamily="34" charset="0"/>
            </a:endParaRPr>
          </a:p>
        </p:txBody>
      </p:sp>
      <p:pic>
        <p:nvPicPr>
          <p:cNvPr id="4104" name="Picture 8" descr="C:\Users\TANJIL\Desktop\control presentation\3_Resistors.jpg"/>
          <p:cNvPicPr>
            <a:picLocks noChangeAspect="1" noChangeArrowheads="1"/>
          </p:cNvPicPr>
          <p:nvPr/>
        </p:nvPicPr>
        <p:blipFill>
          <a:blip r:embed="rId9" cstate="print"/>
          <a:srcRect/>
          <a:stretch>
            <a:fillRect/>
          </a:stretch>
        </p:blipFill>
        <p:spPr bwMode="auto">
          <a:xfrm>
            <a:off x="2743200" y="762000"/>
            <a:ext cx="3276600" cy="2457450"/>
          </a:xfrm>
          <a:prstGeom prst="rect">
            <a:avLst/>
          </a:prstGeom>
          <a:noFill/>
        </p:spPr>
      </p:pic>
      <p:sp>
        <p:nvSpPr>
          <p:cNvPr id="17" name="Rectangle 16"/>
          <p:cNvSpPr/>
          <p:nvPr/>
        </p:nvSpPr>
        <p:spPr>
          <a:xfrm>
            <a:off x="843435" y="5602069"/>
            <a:ext cx="3501280" cy="646331"/>
          </a:xfrm>
          <a:prstGeom prst="rect">
            <a:avLst/>
          </a:prstGeom>
        </p:spPr>
        <p:txBody>
          <a:bodyPr wrap="none">
            <a:spAutoFit/>
          </a:bodyPr>
          <a:lstStyle/>
          <a:p>
            <a:pPr lvl="0" eaLnBrk="0" fontAlgn="base" hangingPunct="0">
              <a:spcBef>
                <a:spcPct val="0"/>
              </a:spcBef>
              <a:spcAft>
                <a:spcPct val="0"/>
              </a:spcAft>
              <a:buFontTx/>
              <a:buChar char="•"/>
            </a:pPr>
            <a:r>
              <a:rPr lang="en-US" sz="3600" dirty="0" smtClean="0">
                <a:latin typeface="Times New Roman" pitchFamily="18" charset="0"/>
                <a:ea typeface="Calibri" pitchFamily="34" charset="0"/>
                <a:cs typeface="Times New Roman" pitchFamily="18" charset="0"/>
              </a:rPr>
              <a:t>An LCD Display</a:t>
            </a:r>
          </a:p>
        </p:txBody>
      </p:sp>
      <p:pic>
        <p:nvPicPr>
          <p:cNvPr id="4105" name="Picture 9" descr="C:\Users\TANJIL\Desktop\control presentation\800px-LCD_display_16x2_alphanumeric.jpg"/>
          <p:cNvPicPr>
            <a:picLocks noChangeAspect="1" noChangeArrowheads="1"/>
          </p:cNvPicPr>
          <p:nvPr/>
        </p:nvPicPr>
        <p:blipFill>
          <a:blip r:embed="rId10"/>
          <a:srcRect/>
          <a:stretch>
            <a:fillRect/>
          </a:stretch>
        </p:blipFill>
        <p:spPr bwMode="auto">
          <a:xfrm>
            <a:off x="1371600" y="1524000"/>
            <a:ext cx="6248400" cy="33272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 presetClass="entr" presetSubtype="5"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linds(vertical)">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grpId="1" nodeType="clickEffect">
                                  <p:stCondLst>
                                    <p:cond delay="0"/>
                                  </p:stCondLst>
                                  <p:childTnLst>
                                    <p:animEffect transition="out" filter="diamond(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8" presetClass="exit" presetSubtype="16" fill="hold" nodeType="withEffect">
                                  <p:stCondLst>
                                    <p:cond delay="0"/>
                                  </p:stCondLst>
                                  <p:childTnLst>
                                    <p:animEffect transition="out" filter="diamond(in)">
                                      <p:cBhvr>
                                        <p:cTn id="18" dur="500"/>
                                        <p:tgtEl>
                                          <p:spTgt spid="4098"/>
                                        </p:tgtEl>
                                      </p:cBhvr>
                                    </p:animEffect>
                                    <p:set>
                                      <p:cBhvr>
                                        <p:cTn id="19" dur="1" fill="hold">
                                          <p:stCondLst>
                                            <p:cond delay="499"/>
                                          </p:stCondLst>
                                        </p:cTn>
                                        <p:tgtEl>
                                          <p:spTgt spid="409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diamond(in)">
                                      <p:cBhvr>
                                        <p:cTn id="28" dur="500"/>
                                        <p:tgtEl>
                                          <p:spTgt spid="4100"/>
                                        </p:tgtEl>
                                      </p:cBhvr>
                                    </p:animEffect>
                                  </p:childTnLst>
                                </p:cTn>
                              </p:par>
                              <p:par>
                                <p:cTn id="29" presetID="8" presetClass="entr" presetSubtype="16" fill="hold" nodeType="with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diamond(in)">
                                      <p:cBhvr>
                                        <p:cTn id="31" dur="500"/>
                                        <p:tgtEl>
                                          <p:spTgt spid="4099"/>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500"/>
                                        <p:tgtEl>
                                          <p:spTgt spid="4099"/>
                                        </p:tgtEl>
                                      </p:cBhvr>
                                    </p:animEffect>
                                    <p:set>
                                      <p:cBhvr>
                                        <p:cTn id="39" dur="1" fill="hold">
                                          <p:stCondLst>
                                            <p:cond delay="499"/>
                                          </p:stCondLst>
                                        </p:cTn>
                                        <p:tgtEl>
                                          <p:spTgt spid="4099"/>
                                        </p:tgtEl>
                                        <p:attrNameLst>
                                          <p:attrName>style.visibility</p:attrName>
                                        </p:attrNameLst>
                                      </p:cBhvr>
                                      <p:to>
                                        <p:strVal val="hidden"/>
                                      </p:to>
                                    </p:set>
                                  </p:childTnLst>
                                </p:cTn>
                              </p:par>
                              <p:par>
                                <p:cTn id="40" presetID="8" presetClass="exit" presetSubtype="16" fill="hold" nodeType="withEffect">
                                  <p:stCondLst>
                                    <p:cond delay="0"/>
                                  </p:stCondLst>
                                  <p:childTnLst>
                                    <p:animEffect transition="out" filter="diamond(in)">
                                      <p:cBhvr>
                                        <p:cTn id="41" dur="500"/>
                                        <p:tgtEl>
                                          <p:spTgt spid="4100"/>
                                        </p:tgtEl>
                                      </p:cBhvr>
                                    </p:animEffect>
                                    <p:set>
                                      <p:cBhvr>
                                        <p:cTn id="42" dur="1" fill="hold">
                                          <p:stCondLst>
                                            <p:cond delay="499"/>
                                          </p:stCondLst>
                                        </p:cTn>
                                        <p:tgtEl>
                                          <p:spTgt spid="410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8" presetClass="entr" presetSubtype="16" fill="hold" nodeType="withEffect">
                                  <p:stCondLst>
                                    <p:cond delay="0"/>
                                  </p:stCondLst>
                                  <p:childTnLst>
                                    <p:set>
                                      <p:cBhvr>
                                        <p:cTn id="50" dur="1" fill="hold">
                                          <p:stCondLst>
                                            <p:cond delay="0"/>
                                          </p:stCondLst>
                                        </p:cTn>
                                        <p:tgtEl>
                                          <p:spTgt spid="4101"/>
                                        </p:tgtEl>
                                        <p:attrNameLst>
                                          <p:attrName>style.visibility</p:attrName>
                                        </p:attrNameLst>
                                      </p:cBhvr>
                                      <p:to>
                                        <p:strVal val="visible"/>
                                      </p:to>
                                    </p:set>
                                    <p:animEffect transition="in" filter="diamond(in)">
                                      <p:cBhvr>
                                        <p:cTn id="51" dur="500"/>
                                        <p:tgtEl>
                                          <p:spTgt spid="4101"/>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xit" presetSubtype="16" fill="hold" grpId="1" nodeType="clickEffect">
                                  <p:stCondLst>
                                    <p:cond delay="0"/>
                                  </p:stCondLst>
                                  <p:childTnLst>
                                    <p:animEffect transition="out" filter="diamond(in)">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8" presetClass="exit" presetSubtype="16" fill="hold" nodeType="withEffect">
                                  <p:stCondLst>
                                    <p:cond delay="0"/>
                                  </p:stCondLst>
                                  <p:childTnLst>
                                    <p:animEffect transition="out" filter="diamond(in)">
                                      <p:cBhvr>
                                        <p:cTn id="58" dur="500"/>
                                        <p:tgtEl>
                                          <p:spTgt spid="4101"/>
                                        </p:tgtEl>
                                      </p:cBhvr>
                                    </p:animEffect>
                                    <p:set>
                                      <p:cBhvr>
                                        <p:cTn id="59" dur="1" fill="hold">
                                          <p:stCondLst>
                                            <p:cond delay="499"/>
                                          </p:stCondLst>
                                        </p:cTn>
                                        <p:tgtEl>
                                          <p:spTgt spid="410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par>
                                <p:cTn id="66" presetID="8" presetClass="entr" presetSubtype="16" fill="hold" nodeType="withEffect">
                                  <p:stCondLst>
                                    <p:cond delay="0"/>
                                  </p:stCondLst>
                                  <p:childTnLst>
                                    <p:set>
                                      <p:cBhvr>
                                        <p:cTn id="67" dur="1" fill="hold">
                                          <p:stCondLst>
                                            <p:cond delay="0"/>
                                          </p:stCondLst>
                                        </p:cTn>
                                        <p:tgtEl>
                                          <p:spTgt spid="4102"/>
                                        </p:tgtEl>
                                        <p:attrNameLst>
                                          <p:attrName>style.visibility</p:attrName>
                                        </p:attrNameLst>
                                      </p:cBhvr>
                                      <p:to>
                                        <p:strVal val="visible"/>
                                      </p:to>
                                    </p:set>
                                    <p:animEffect transition="in" filter="diamond(in)">
                                      <p:cBhvr>
                                        <p:cTn id="68" dur="500"/>
                                        <p:tgtEl>
                                          <p:spTgt spid="4102"/>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xit" presetSubtype="16" fill="hold" grpId="1" nodeType="clickEffect">
                                  <p:stCondLst>
                                    <p:cond delay="0"/>
                                  </p:stCondLst>
                                  <p:childTnLst>
                                    <p:animEffect transition="out" filter="diamond(in)">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8" presetClass="exit" presetSubtype="16" fill="hold" nodeType="withEffect">
                                  <p:stCondLst>
                                    <p:cond delay="0"/>
                                  </p:stCondLst>
                                  <p:childTnLst>
                                    <p:animEffect transition="out" filter="diamond(in)">
                                      <p:cBhvr>
                                        <p:cTn id="75" dur="500"/>
                                        <p:tgtEl>
                                          <p:spTgt spid="4102"/>
                                        </p:tgtEl>
                                      </p:cBhvr>
                                    </p:animEffect>
                                    <p:set>
                                      <p:cBhvr>
                                        <p:cTn id="76" dur="1" fill="hold">
                                          <p:stCondLst>
                                            <p:cond delay="499"/>
                                          </p:stCondLst>
                                        </p:cTn>
                                        <p:tgtEl>
                                          <p:spTgt spid="41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8" presetClass="entr" presetSubtype="16" fill="hold" nodeType="withEffect">
                                  <p:stCondLst>
                                    <p:cond delay="0"/>
                                  </p:stCondLst>
                                  <p:childTnLst>
                                    <p:set>
                                      <p:cBhvr>
                                        <p:cTn id="84" dur="1" fill="hold">
                                          <p:stCondLst>
                                            <p:cond delay="0"/>
                                          </p:stCondLst>
                                        </p:cTn>
                                        <p:tgtEl>
                                          <p:spTgt spid="4103"/>
                                        </p:tgtEl>
                                        <p:attrNameLst>
                                          <p:attrName>style.visibility</p:attrName>
                                        </p:attrNameLst>
                                      </p:cBhvr>
                                      <p:to>
                                        <p:strVal val="visible"/>
                                      </p:to>
                                    </p:set>
                                    <p:animEffect transition="in" filter="diamond(in)">
                                      <p:cBhvr>
                                        <p:cTn id="85" dur="500"/>
                                        <p:tgtEl>
                                          <p:spTgt spid="4103"/>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xit" presetSubtype="16" fill="hold" grpId="1" nodeType="clickEffect">
                                  <p:stCondLst>
                                    <p:cond delay="0"/>
                                  </p:stCondLst>
                                  <p:childTnLst>
                                    <p:animEffect transition="out" filter="diamond(in)">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8" presetClass="exit" presetSubtype="16" fill="hold" nodeType="withEffect">
                                  <p:stCondLst>
                                    <p:cond delay="0"/>
                                  </p:stCondLst>
                                  <p:childTnLst>
                                    <p:animEffect transition="out" filter="diamond(in)">
                                      <p:cBhvr>
                                        <p:cTn id="92" dur="500"/>
                                        <p:tgtEl>
                                          <p:spTgt spid="4103"/>
                                        </p:tgtEl>
                                      </p:cBhvr>
                                    </p:animEffect>
                                    <p:set>
                                      <p:cBhvr>
                                        <p:cTn id="93" dur="1" fill="hold">
                                          <p:stCondLst>
                                            <p:cond delay="499"/>
                                          </p:stCondLst>
                                        </p:cTn>
                                        <p:tgtEl>
                                          <p:spTgt spid="410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ppt_x"/>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par>
                                <p:cTn id="100" presetID="8" presetClass="entr" presetSubtype="16" fill="hold" nodeType="withEffect">
                                  <p:stCondLst>
                                    <p:cond delay="0"/>
                                  </p:stCondLst>
                                  <p:childTnLst>
                                    <p:set>
                                      <p:cBhvr>
                                        <p:cTn id="101" dur="1" fill="hold">
                                          <p:stCondLst>
                                            <p:cond delay="0"/>
                                          </p:stCondLst>
                                        </p:cTn>
                                        <p:tgtEl>
                                          <p:spTgt spid="4104"/>
                                        </p:tgtEl>
                                        <p:attrNameLst>
                                          <p:attrName>style.visibility</p:attrName>
                                        </p:attrNameLst>
                                      </p:cBhvr>
                                      <p:to>
                                        <p:strVal val="visible"/>
                                      </p:to>
                                    </p:set>
                                    <p:animEffect transition="in" filter="diamond(in)">
                                      <p:cBhvr>
                                        <p:cTn id="102" dur="500"/>
                                        <p:tgtEl>
                                          <p:spTgt spid="4104"/>
                                        </p:tgtEl>
                                      </p:cBhvr>
                                    </p:animEffect>
                                  </p:childTnLst>
                                </p:cTn>
                              </p:par>
                            </p:childTnLst>
                          </p:cTn>
                        </p:par>
                      </p:childTnLst>
                    </p:cTn>
                  </p:par>
                  <p:par>
                    <p:cTn id="103" fill="hold">
                      <p:stCondLst>
                        <p:cond delay="indefinite"/>
                      </p:stCondLst>
                      <p:childTnLst>
                        <p:par>
                          <p:cTn id="104" fill="hold">
                            <p:stCondLst>
                              <p:cond delay="0"/>
                            </p:stCondLst>
                            <p:childTnLst>
                              <p:par>
                                <p:cTn id="105" presetID="8" presetClass="exit" presetSubtype="16" fill="hold" grpId="1" nodeType="clickEffect">
                                  <p:stCondLst>
                                    <p:cond delay="0"/>
                                  </p:stCondLst>
                                  <p:childTnLst>
                                    <p:animEffect transition="out" filter="diamond(in)">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par>
                                <p:cTn id="108" presetID="8" presetClass="exit" presetSubtype="16" fill="hold" nodeType="withEffect">
                                  <p:stCondLst>
                                    <p:cond delay="0"/>
                                  </p:stCondLst>
                                  <p:childTnLst>
                                    <p:animEffect transition="out" filter="diamond(in)">
                                      <p:cBhvr>
                                        <p:cTn id="109" dur="500"/>
                                        <p:tgtEl>
                                          <p:spTgt spid="4104"/>
                                        </p:tgtEl>
                                      </p:cBhvr>
                                    </p:animEffect>
                                    <p:set>
                                      <p:cBhvr>
                                        <p:cTn id="110" dur="1" fill="hold">
                                          <p:stCondLst>
                                            <p:cond delay="499"/>
                                          </p:stCondLst>
                                        </p:cTn>
                                        <p:tgtEl>
                                          <p:spTgt spid="410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par>
                                <p:cTn id="117" presetID="8" presetClass="entr" presetSubtype="16" fill="hold" nodeType="withEffect">
                                  <p:stCondLst>
                                    <p:cond delay="0"/>
                                  </p:stCondLst>
                                  <p:childTnLst>
                                    <p:set>
                                      <p:cBhvr>
                                        <p:cTn id="118" dur="1" fill="hold">
                                          <p:stCondLst>
                                            <p:cond delay="0"/>
                                          </p:stCondLst>
                                        </p:cTn>
                                        <p:tgtEl>
                                          <p:spTgt spid="4105"/>
                                        </p:tgtEl>
                                        <p:attrNameLst>
                                          <p:attrName>style.visibility</p:attrName>
                                        </p:attrNameLst>
                                      </p:cBhvr>
                                      <p:to>
                                        <p:strVal val="visible"/>
                                      </p:to>
                                    </p:set>
                                    <p:animEffect transition="in" filter="diamond(in)">
                                      <p:cBhvr>
                                        <p:cTn id="119" dur="500"/>
                                        <p:tgtEl>
                                          <p:spTgt spid="4105"/>
                                        </p:tgtEl>
                                      </p:cBhvr>
                                    </p:animEffect>
                                  </p:childTnLst>
                                </p:cTn>
                              </p:par>
                            </p:childTnLst>
                          </p:cTn>
                        </p:par>
                      </p:childTnLst>
                    </p:cTn>
                  </p:par>
                  <p:par>
                    <p:cTn id="120" fill="hold">
                      <p:stCondLst>
                        <p:cond delay="indefinite"/>
                      </p:stCondLst>
                      <p:childTnLst>
                        <p:par>
                          <p:cTn id="121" fill="hold">
                            <p:stCondLst>
                              <p:cond delay="0"/>
                            </p:stCondLst>
                            <p:childTnLst>
                              <p:par>
                                <p:cTn id="122" presetID="8" presetClass="exit" presetSubtype="16" fill="hold" grpId="1" nodeType="clickEffect">
                                  <p:stCondLst>
                                    <p:cond delay="0"/>
                                  </p:stCondLst>
                                  <p:childTnLst>
                                    <p:animEffect transition="out" filter="diamond(in)">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par>
                                <p:cTn id="125" presetID="8" presetClass="exit" presetSubtype="16" fill="hold" nodeType="withEffect">
                                  <p:stCondLst>
                                    <p:cond delay="0"/>
                                  </p:stCondLst>
                                  <p:childTnLst>
                                    <p:animEffect transition="out" filter="diamond(in)">
                                      <p:cBhvr>
                                        <p:cTn id="126" dur="500"/>
                                        <p:tgtEl>
                                          <p:spTgt spid="4105"/>
                                        </p:tgtEl>
                                      </p:cBhvr>
                                    </p:animEffect>
                                    <p:set>
                                      <p:cBhvr>
                                        <p:cTn id="127" dur="1" fill="hold">
                                          <p:stCondLst>
                                            <p:cond delay="499"/>
                                          </p:stCondLst>
                                        </p:cTn>
                                        <p:tgtEl>
                                          <p:spTgt spid="4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P spid="11" grpId="0"/>
      <p:bldP spid="11" grpId="1"/>
      <p:bldP spid="13" grpId="0"/>
      <p:bldP spid="13" grpId="1"/>
      <p:bldP spid="15" grpId="0"/>
      <p:bldP spid="15"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1676400"/>
            <a:ext cx="8305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 Unit ATMEGA16</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LEDs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Light Dependent Resistors(</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LDR</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LM324 OP-AMP</a:t>
            </a:r>
          </a:p>
          <a:p>
            <a:pPr eaLnBrk="0" fontAlgn="base" hangingPunct="0">
              <a:spcBef>
                <a:spcPct val="0"/>
              </a:spcBef>
              <a:spcAft>
                <a:spcPct val="0"/>
              </a:spcAft>
              <a:buFontTx/>
              <a:buChar char="•"/>
            </a:pPr>
            <a:r>
              <a:rPr lang="en-US" sz="2800" dirty="0" smtClean="0">
                <a:latin typeface="Times New Roman" pitchFamily="18" charset="0"/>
                <a:ea typeface="Calibri" pitchFamily="34" charset="0"/>
                <a:cs typeface="Times New Roman" pitchFamily="18" charset="0"/>
              </a:rPr>
              <a:t>DC Stepper Gear Motor (5 wire </a:t>
            </a:r>
            <a:r>
              <a:rPr lang="en-US" sz="2800" dirty="0" err="1" smtClean="0">
                <a:latin typeface="Times New Roman" pitchFamily="18" charset="0"/>
                <a:ea typeface="Calibri" pitchFamily="34" charset="0"/>
                <a:cs typeface="Times New Roman" pitchFamily="18" charset="0"/>
              </a:rPr>
              <a:t>unipolar</a:t>
            </a:r>
            <a:r>
              <a:rPr lang="en-US" sz="2800" dirty="0" smtClean="0">
                <a:latin typeface="Times New Roman" pitchFamily="18" charset="0"/>
                <a:ea typeface="Calibri" pitchFamily="34" charset="0"/>
                <a:cs typeface="Times New Roman" pitchFamily="18" charset="0"/>
              </a:rPr>
              <a:t> type)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ULN2003A (motor driver)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Resistances for proper biasing, control and safety measure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LCD Display</a:t>
            </a:r>
          </a:p>
        </p:txBody>
      </p:sp>
      <p:sp>
        <p:nvSpPr>
          <p:cNvPr id="5" name="Rectangle 4"/>
          <p:cNvSpPr/>
          <p:nvPr/>
        </p:nvSpPr>
        <p:spPr>
          <a:xfrm>
            <a:off x="304800" y="76200"/>
            <a:ext cx="437812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Equipments: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7270"/>
            <a:ext cx="3877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Algorithm: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G:\L4T1\SESSIONAL\CONTROL SYSTEM ENGINEERING LAB\RAILWAY CONTROL PROJECT\our railgate project\reports and presentation\crossing.jpg"/>
          <p:cNvPicPr>
            <a:picLocks noChangeAspect="1" noChangeArrowheads="1"/>
          </p:cNvPicPr>
          <p:nvPr/>
        </p:nvPicPr>
        <p:blipFill>
          <a:blip r:embed="rId3"/>
          <a:srcRect/>
          <a:stretch>
            <a:fillRect/>
          </a:stretch>
        </p:blipFill>
        <p:spPr bwMode="auto">
          <a:xfrm>
            <a:off x="0" y="2667000"/>
            <a:ext cx="9144000" cy="4191000"/>
          </a:xfrm>
          <a:prstGeom prst="rect">
            <a:avLst/>
          </a:prstGeom>
          <a:noFill/>
        </p:spPr>
      </p:pic>
      <p:pic>
        <p:nvPicPr>
          <p:cNvPr id="8" name="Picture 7" descr="TrainSketch_20128.gif"/>
          <p:cNvPicPr>
            <a:picLocks noChangeAspect="1"/>
          </p:cNvPicPr>
          <p:nvPr/>
        </p:nvPicPr>
        <p:blipFill>
          <a:blip r:embed="rId4"/>
          <a:srcRect/>
          <a:stretch>
            <a:fillRect/>
          </a:stretch>
        </p:blipFill>
        <p:spPr bwMode="auto">
          <a:xfrm>
            <a:off x="-34119" y="3962400"/>
            <a:ext cx="4606119" cy="1371600"/>
          </a:xfrm>
          <a:prstGeom prst="rect">
            <a:avLst/>
          </a:prstGeom>
          <a:noFill/>
          <a:ln w="9525">
            <a:noFill/>
            <a:miter lim="800000"/>
            <a:headEnd/>
            <a:tailEnd/>
          </a:ln>
        </p:spPr>
      </p:pic>
      <p:sp>
        <p:nvSpPr>
          <p:cNvPr id="1028" name="Text Box 4"/>
          <p:cNvSpPr txBox="1">
            <a:spLocks noChangeArrowheads="1"/>
          </p:cNvSpPr>
          <p:nvPr/>
        </p:nvSpPr>
        <p:spPr bwMode="auto">
          <a:xfrm>
            <a:off x="1057275" y="1495425"/>
            <a:ext cx="1466850"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Train Sensed</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3581400" y="1447800"/>
            <a:ext cx="1724025"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Micro controller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6381750" y="1447800"/>
            <a:ext cx="1466850"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Barrier Closed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2524125" y="1609725"/>
            <a:ext cx="1057275" cy="561975"/>
          </a:xfrm>
          <a:prstGeom prst="rightArrow">
            <a:avLst>
              <a:gd name="adj1" fmla="val 50000"/>
              <a:gd name="adj2" fmla="val 47034"/>
            </a:avLst>
          </a:prstGeom>
          <a:gradFill rotWithShape="0">
            <a:gsLst>
              <a:gs pos="0">
                <a:srgbClr val="4BACC6"/>
              </a:gs>
              <a:gs pos="100000">
                <a:srgbClr val="205867"/>
              </a:gs>
            </a:gsLst>
            <a:lin ang="2700000" scaled="1"/>
          </a:gradFill>
          <a:ln w="12700">
            <a:solidFill>
              <a:srgbClr val="F2F2F2"/>
            </a:solidFill>
            <a:miter lim="800000"/>
            <a:headEnd/>
            <a:tailEnd/>
          </a:ln>
          <a:effectLst>
            <a:outerShdw sy="50000" kx="-2453608" rotWithShape="0">
              <a:srgbClr val="B6DDE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2" name="AutoShape 8"/>
          <p:cNvSpPr>
            <a:spLocks noChangeArrowheads="1"/>
          </p:cNvSpPr>
          <p:nvPr/>
        </p:nvSpPr>
        <p:spPr bwMode="auto">
          <a:xfrm>
            <a:off x="5305425" y="1581150"/>
            <a:ext cx="1076325" cy="590550"/>
          </a:xfrm>
          <a:prstGeom prst="rightArrow">
            <a:avLst>
              <a:gd name="adj1" fmla="val 50000"/>
              <a:gd name="adj2" fmla="val 45565"/>
            </a:avLst>
          </a:prstGeom>
          <a:gradFill rotWithShape="0">
            <a:gsLst>
              <a:gs pos="0">
                <a:srgbClr val="4BACC6"/>
              </a:gs>
              <a:gs pos="100000">
                <a:srgbClr val="205867"/>
              </a:gs>
            </a:gsLst>
            <a:lin ang="2700000" scaled="1"/>
          </a:gradFill>
          <a:ln w="12700">
            <a:solidFill>
              <a:srgbClr val="F2F2F2"/>
            </a:solidFill>
            <a:miter lim="800000"/>
            <a:headEnd/>
            <a:tailEnd/>
          </a:ln>
          <a:effectLst>
            <a:outerShdw sy="50000" kx="-2453608" rotWithShape="0">
              <a:srgbClr val="B6DDE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Text Box 4"/>
          <p:cNvSpPr txBox="1">
            <a:spLocks noChangeArrowheads="1"/>
          </p:cNvSpPr>
          <p:nvPr/>
        </p:nvSpPr>
        <p:spPr bwMode="auto">
          <a:xfrm>
            <a:off x="1209675" y="1647825"/>
            <a:ext cx="1466850"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Departure Sensed</a:t>
            </a:r>
            <a:r>
              <a:rPr kumimoji="0" lang="en-US" sz="14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5"/>
          <p:cNvSpPr txBox="1">
            <a:spLocks noChangeArrowheads="1"/>
          </p:cNvSpPr>
          <p:nvPr/>
        </p:nvSpPr>
        <p:spPr bwMode="auto">
          <a:xfrm>
            <a:off x="3733800" y="1600200"/>
            <a:ext cx="1724025"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Micro controller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6"/>
          <p:cNvSpPr txBox="1">
            <a:spLocks noChangeArrowheads="1"/>
          </p:cNvSpPr>
          <p:nvPr/>
        </p:nvSpPr>
        <p:spPr bwMode="auto">
          <a:xfrm>
            <a:off x="6534150" y="1600200"/>
            <a:ext cx="1466850" cy="81915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Barrier Opened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7"/>
          <p:cNvSpPr>
            <a:spLocks noChangeArrowheads="1"/>
          </p:cNvSpPr>
          <p:nvPr/>
        </p:nvSpPr>
        <p:spPr bwMode="auto">
          <a:xfrm>
            <a:off x="2676525" y="1762125"/>
            <a:ext cx="1057275" cy="561975"/>
          </a:xfrm>
          <a:prstGeom prst="rightArrow">
            <a:avLst>
              <a:gd name="adj1" fmla="val 50000"/>
              <a:gd name="adj2" fmla="val 47034"/>
            </a:avLst>
          </a:prstGeom>
          <a:gradFill rotWithShape="0">
            <a:gsLst>
              <a:gs pos="0">
                <a:srgbClr val="4BACC6"/>
              </a:gs>
              <a:gs pos="100000">
                <a:srgbClr val="205867"/>
              </a:gs>
            </a:gsLst>
            <a:lin ang="2700000" scaled="1"/>
          </a:gradFill>
          <a:ln w="12700">
            <a:solidFill>
              <a:srgbClr val="F2F2F2"/>
            </a:solidFill>
            <a:miter lim="800000"/>
            <a:headEnd/>
            <a:tailEnd/>
          </a:ln>
          <a:effectLst>
            <a:outerShdw sy="50000" kx="-2453608" rotWithShape="0">
              <a:srgbClr val="B6DDE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AutoShape 8"/>
          <p:cNvSpPr>
            <a:spLocks noChangeArrowheads="1"/>
          </p:cNvSpPr>
          <p:nvPr/>
        </p:nvSpPr>
        <p:spPr bwMode="auto">
          <a:xfrm>
            <a:off x="5457825" y="1733550"/>
            <a:ext cx="1076325" cy="590550"/>
          </a:xfrm>
          <a:prstGeom prst="rightArrow">
            <a:avLst>
              <a:gd name="adj1" fmla="val 50000"/>
              <a:gd name="adj2" fmla="val 45565"/>
            </a:avLst>
          </a:prstGeom>
          <a:gradFill rotWithShape="0">
            <a:gsLst>
              <a:gs pos="0">
                <a:srgbClr val="4BACC6"/>
              </a:gs>
              <a:gs pos="100000">
                <a:srgbClr val="205867"/>
              </a:gs>
            </a:gsLst>
            <a:lin ang="2700000" scaled="1"/>
          </a:gradFill>
          <a:ln w="12700">
            <a:solidFill>
              <a:srgbClr val="F2F2F2"/>
            </a:solidFill>
            <a:miter lim="800000"/>
            <a:headEnd/>
            <a:tailEnd/>
          </a:ln>
          <a:effectLst>
            <a:outerShdw sy="50000" kx="-2453608" rotWithShape="0">
              <a:srgbClr val="B6DDE8">
                <a:alpha val="50000"/>
              </a:srgb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0-#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0-#ppt_w/2"/>
                                          </p:val>
                                        </p:tav>
                                        <p:tav tm="100000">
                                          <p:val>
                                            <p:strVal val="#ppt_x"/>
                                          </p:val>
                                        </p:tav>
                                      </p:tavLst>
                                    </p:anim>
                                    <p:anim calcmode="lin" valueType="num">
                                      <p:cBhvr additive="base">
                                        <p:cTn id="15" dur="500" fill="hold"/>
                                        <p:tgtEl>
                                          <p:spTgt spid="102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31"/>
                                        </p:tgtEl>
                                        <p:attrNameLst>
                                          <p:attrName>style.visibility</p:attrName>
                                        </p:attrNameLst>
                                      </p:cBhvr>
                                      <p:to>
                                        <p:strVal val="visible"/>
                                      </p:to>
                                    </p:set>
                                    <p:anim calcmode="lin" valueType="num">
                                      <p:cBhvr additive="base">
                                        <p:cTn id="18" dur="2000" fill="hold"/>
                                        <p:tgtEl>
                                          <p:spTgt spid="1031"/>
                                        </p:tgtEl>
                                        <p:attrNameLst>
                                          <p:attrName>ppt_x</p:attrName>
                                        </p:attrNameLst>
                                      </p:cBhvr>
                                      <p:tavLst>
                                        <p:tav tm="0">
                                          <p:val>
                                            <p:strVal val="0-#ppt_w/2"/>
                                          </p:val>
                                        </p:tav>
                                        <p:tav tm="100000">
                                          <p:val>
                                            <p:strVal val="#ppt_x"/>
                                          </p:val>
                                        </p:tav>
                                      </p:tavLst>
                                    </p:anim>
                                    <p:anim calcmode="lin" valueType="num">
                                      <p:cBhvr additive="base">
                                        <p:cTn id="19" dur="2000" fill="hold"/>
                                        <p:tgtEl>
                                          <p:spTgt spid="103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2000" fill="hold"/>
                                        <p:tgtEl>
                                          <p:spTgt spid="1029"/>
                                        </p:tgtEl>
                                        <p:attrNameLst>
                                          <p:attrName>ppt_x</p:attrName>
                                        </p:attrNameLst>
                                      </p:cBhvr>
                                      <p:tavLst>
                                        <p:tav tm="0">
                                          <p:val>
                                            <p:strVal val="0-#ppt_w/2"/>
                                          </p:val>
                                        </p:tav>
                                        <p:tav tm="100000">
                                          <p:val>
                                            <p:strVal val="#ppt_x"/>
                                          </p:val>
                                        </p:tav>
                                      </p:tavLst>
                                    </p:anim>
                                    <p:anim calcmode="lin" valueType="num">
                                      <p:cBhvr additive="base">
                                        <p:cTn id="23" dur="2000" fill="hold"/>
                                        <p:tgtEl>
                                          <p:spTgt spid="102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additive="base">
                                        <p:cTn id="26" dur="2000" fill="hold"/>
                                        <p:tgtEl>
                                          <p:spTgt spid="1032"/>
                                        </p:tgtEl>
                                        <p:attrNameLst>
                                          <p:attrName>ppt_x</p:attrName>
                                        </p:attrNameLst>
                                      </p:cBhvr>
                                      <p:tavLst>
                                        <p:tav tm="0">
                                          <p:val>
                                            <p:strVal val="0-#ppt_w/2"/>
                                          </p:val>
                                        </p:tav>
                                        <p:tav tm="100000">
                                          <p:val>
                                            <p:strVal val="#ppt_x"/>
                                          </p:val>
                                        </p:tav>
                                      </p:tavLst>
                                    </p:anim>
                                    <p:anim calcmode="lin" valueType="num">
                                      <p:cBhvr additive="base">
                                        <p:cTn id="27" dur="2000" fill="hold"/>
                                        <p:tgtEl>
                                          <p:spTgt spid="103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additive="base">
                                        <p:cTn id="30" dur="2000" fill="hold"/>
                                        <p:tgtEl>
                                          <p:spTgt spid="1030"/>
                                        </p:tgtEl>
                                        <p:attrNameLst>
                                          <p:attrName>ppt_x</p:attrName>
                                        </p:attrNameLst>
                                      </p:cBhvr>
                                      <p:tavLst>
                                        <p:tav tm="0">
                                          <p:val>
                                            <p:strVal val="0-#ppt_w/2"/>
                                          </p:val>
                                        </p:tav>
                                        <p:tav tm="100000">
                                          <p:val>
                                            <p:strVal val="#ppt_x"/>
                                          </p:val>
                                        </p:tav>
                                      </p:tavLst>
                                    </p:anim>
                                    <p:anim calcmode="lin" valueType="num">
                                      <p:cBhvr additive="base">
                                        <p:cTn id="31" dur="2000" fill="hold"/>
                                        <p:tgtEl>
                                          <p:spTgt spid="103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2" fill="hold" nodeType="clickEffect">
                                  <p:stCondLst>
                                    <p:cond delay="0"/>
                                  </p:stCondLst>
                                  <p:childTnLst>
                                    <p:anim calcmode="lin" valueType="num">
                                      <p:cBhvr additive="base">
                                        <p:cTn id="38" dur="2000"/>
                                        <p:tgtEl>
                                          <p:spTgt spid="8"/>
                                        </p:tgtEl>
                                        <p:attrNameLst>
                                          <p:attrName>ppt_x</p:attrName>
                                        </p:attrNameLst>
                                      </p:cBhvr>
                                      <p:tavLst>
                                        <p:tav tm="0">
                                          <p:val>
                                            <p:strVal val="ppt_x"/>
                                          </p:val>
                                        </p:tav>
                                        <p:tav tm="100000">
                                          <p:val>
                                            <p:strVal val="1+ppt_w/2"/>
                                          </p:val>
                                        </p:tav>
                                      </p:tavLst>
                                    </p:anim>
                                    <p:anim calcmode="lin" valueType="num">
                                      <p:cBhvr additive="base">
                                        <p:cTn id="39" dur="2000"/>
                                        <p:tgtEl>
                                          <p:spTgt spid="8"/>
                                        </p:tgtEl>
                                        <p:attrNameLst>
                                          <p:attrName>ppt_y</p:attrName>
                                        </p:attrNameLst>
                                      </p:cBhvr>
                                      <p:tavLst>
                                        <p:tav tm="0">
                                          <p:val>
                                            <p:strVal val="ppt_y"/>
                                          </p:val>
                                        </p:tav>
                                        <p:tav tm="100000">
                                          <p:val>
                                            <p:strVal val="ppt_y"/>
                                          </p:val>
                                        </p:tav>
                                      </p:tavLst>
                                    </p:anim>
                                    <p:set>
                                      <p:cBhvr>
                                        <p:cTn id="40" dur="1" fill="hold">
                                          <p:stCondLst>
                                            <p:cond delay="1999"/>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3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2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3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30"/>
                                        </p:tgtEl>
                                        <p:attrNameLst>
                                          <p:attrName>style.visibility</p:attrName>
                                        </p:attrNameLst>
                                      </p:cBhvr>
                                      <p:to>
                                        <p:strVal val="hidden"/>
                                      </p:to>
                                    </p:set>
                                  </p:childTnLst>
                                </p:cTn>
                              </p:par>
                              <p:par>
                                <p:cTn id="51" presetID="2" presetClass="entr" presetSubtype="8"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0-#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3500"/>
                            </p:stCondLst>
                            <p:childTnLst>
                              <p:par>
                                <p:cTn id="71" presetID="2" presetClass="entr" presetSubtype="8"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28" grpId="1" animBg="1"/>
      <p:bldP spid="1029" grpId="0" animBg="1"/>
      <p:bldP spid="1029" grpId="1" animBg="1"/>
      <p:bldP spid="1030" grpId="0" animBg="1"/>
      <p:bldP spid="1030" grpId="1" animBg="1"/>
      <p:bldP spid="1031" grpId="0" animBg="1"/>
      <p:bldP spid="1031" grpId="1" animBg="1"/>
      <p:bldP spid="1032" grpId="0" animBg="1"/>
      <p:bldP spid="1032" grpId="1"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TP101983021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BFB53C9-35A9-467F-919A-22BB23375D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TP101983021_template</Template>
  <TotalTime>310</TotalTime>
  <Words>628</Words>
  <Application>Microsoft Office PowerPoint</Application>
  <PresentationFormat>On-screen Show (4:3)</PresentationFormat>
  <Paragraphs>108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TP101983021_template</vt:lpstr>
      <vt:lpstr>AUTOMATIC   RAILWAY GATE   CONTROL   SYSTEM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asif</dc:creator>
  <cp:lastModifiedBy>User</cp:lastModifiedBy>
  <cp:revision>59</cp:revision>
  <dcterms:created xsi:type="dcterms:W3CDTF">2011-06-03T10:46:37Z</dcterms:created>
  <dcterms:modified xsi:type="dcterms:W3CDTF">2011-06-04T10:05:50Z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TC019830229991</vt:lpwstr>
  </property>
</Properties>
</file>